
<file path=[Content_Types].xml><?xml version="1.0" encoding="utf-8"?>
<Types xmlns="http://schemas.openxmlformats.org/package/2006/content-types">
  <Default Extension="png" ContentType="image/png"/>
  <Default Extension="svg" ContentType="image/svg+xml"/>
  <Default Extension="glb" ContentType="model/gltf.binary"/>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6"/>
  </p:notesMasterIdLst>
  <p:sldIdLst>
    <p:sldId id="256" r:id="rId2"/>
    <p:sldId id="257" r:id="rId3"/>
    <p:sldId id="264" r:id="rId4"/>
    <p:sldId id="258" r:id="rId5"/>
    <p:sldId id="260" r:id="rId6"/>
    <p:sldId id="259" r:id="rId7"/>
    <p:sldId id="261" r:id="rId8"/>
    <p:sldId id="262" r:id="rId9"/>
    <p:sldId id="266" r:id="rId10"/>
    <p:sldId id="263" r:id="rId11"/>
    <p:sldId id="267" r:id="rId12"/>
    <p:sldId id="265"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0" autoAdjust="0"/>
    <p:restoredTop sz="85073" autoAdjust="0"/>
  </p:normalViewPr>
  <p:slideViewPr>
    <p:cSldViewPr snapToGrid="0">
      <p:cViewPr varScale="1">
        <p:scale>
          <a:sx n="80" d="100"/>
          <a:sy n="80" d="100"/>
        </p:scale>
        <p:origin x="96" y="2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2DA47-A365-4F82-8BB0-BD98671F9846}" type="datetimeFigureOut">
              <a:rPr kumimoji="1" lang="ja-JP" altLang="en-US" smtClean="0"/>
              <a:t>2020/11/13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90FA6-7D7B-415C-B557-2876107E191E}" type="slidenum">
              <a:rPr kumimoji="1" lang="ja-JP" altLang="en-US" smtClean="0"/>
              <a:t>‹#›</a:t>
            </a:fld>
            <a:endParaRPr kumimoji="1" lang="ja-JP" altLang="en-US"/>
          </a:p>
        </p:txBody>
      </p:sp>
    </p:spTree>
    <p:extLst>
      <p:ext uri="{BB962C8B-B14F-4D97-AF65-F5344CB8AC3E}">
        <p14:creationId xmlns:p14="http://schemas.microsoft.com/office/powerpoint/2010/main" val="16232974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平成</a:t>
            </a:r>
            <a:r>
              <a:rPr kumimoji="1" lang="en-US" altLang="ja-JP" dirty="0"/>
              <a:t>25</a:t>
            </a:r>
            <a:r>
              <a:rPr kumimoji="1" lang="ja-JP" altLang="en-US" dirty="0"/>
              <a:t>年に内閣府の実施した調査によると</a:t>
            </a:r>
            <a:r>
              <a:rPr kumimoji="1" lang="ja-JP" altLang="en-US" sz="1200" dirty="0"/>
              <a:t>日本国内の聴覚障害者数は３４万３千人であるという報告があります。</a:t>
            </a:r>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a:t>
            </a:fld>
            <a:endParaRPr kumimoji="1" lang="ja-JP" altLang="en-US"/>
          </a:p>
        </p:txBody>
      </p:sp>
    </p:spTree>
    <p:extLst>
      <p:ext uri="{BB962C8B-B14F-4D97-AF65-F5344CB8AC3E}">
        <p14:creationId xmlns:p14="http://schemas.microsoft.com/office/powerpoint/2010/main" val="2479649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これまで紹介してきた学習モードで学んだ内容を確認するためのテストのようなモードである確認モードの実装</a:t>
            </a:r>
            <a:endParaRPr kumimoji="1" lang="en-US" altLang="ja-JP" dirty="0"/>
          </a:p>
          <a:p>
            <a:r>
              <a:rPr kumimoji="1" lang="ja-JP" altLang="en-US" dirty="0"/>
              <a:t>確認モードではゲーム感覚で反復練習が可能であり手話を確実に身につけるために必要と考えている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11</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12</a:t>
            </a:fld>
            <a:endParaRPr kumimoji="1" lang="ja-JP" altLang="en-US"/>
          </a:p>
        </p:txBody>
      </p:sp>
    </p:spTree>
    <p:extLst>
      <p:ext uri="{BB962C8B-B14F-4D97-AF65-F5344CB8AC3E}">
        <p14:creationId xmlns:p14="http://schemas.microsoft.com/office/powerpoint/2010/main" val="4259230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13</a:t>
            </a:fld>
            <a:endParaRPr kumimoji="1" lang="ja-JP" altLang="en-US"/>
          </a:p>
        </p:txBody>
      </p:sp>
    </p:spTree>
    <p:extLst>
      <p:ext uri="{BB962C8B-B14F-4D97-AF65-F5344CB8AC3E}">
        <p14:creationId xmlns:p14="http://schemas.microsoft.com/office/powerpoint/2010/main" val="3893935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14</a:t>
            </a:fld>
            <a:endParaRPr kumimoji="1" lang="ja-JP" altLang="en-US"/>
          </a:p>
        </p:txBody>
      </p:sp>
    </p:spTree>
    <p:extLst>
      <p:ext uri="{BB962C8B-B14F-4D97-AF65-F5344CB8AC3E}">
        <p14:creationId xmlns:p14="http://schemas.microsoft.com/office/powerpoint/2010/main" val="390992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手話を学習する手段としては書籍、ビデオ、ウェブサイトなどがありますが</a:t>
            </a:r>
            <a:endParaRPr kumimoji="1" lang="en-US" altLang="ja-JP" dirty="0"/>
          </a:p>
          <a:p>
            <a:r>
              <a:rPr kumimoji="1" lang="ja-JP" altLang="en-US" dirty="0"/>
              <a:t>これらは固有の問題点を抱えています</a:t>
            </a:r>
            <a:endParaRPr kumimoji="1" lang="en-US" altLang="ja-JP" dirty="0"/>
          </a:p>
          <a:p>
            <a:r>
              <a:rPr kumimoji="1" lang="ja-JP" altLang="en-US" dirty="0"/>
              <a:t>例えば書籍であれば紙に描かれた絵を教材にしますので動きを持たせることができません</a:t>
            </a:r>
            <a:endParaRPr kumimoji="1" lang="en-US" altLang="ja-JP" dirty="0"/>
          </a:p>
          <a:p>
            <a:r>
              <a:rPr kumimoji="1" lang="ja-JP" altLang="en-US" dirty="0"/>
              <a:t>あらかじめ撮影された資料を用いているので視点方向が限られてきます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教材に写真を用いる都合上、利き手が反転</a:t>
            </a:r>
          </a:p>
          <a:p>
            <a:r>
              <a:rPr kumimoji="1" lang="ja-JP" altLang="en-US" dirty="0"/>
              <a:t>インタラクティブな教材ではなく合否の判定ができない</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a:t>
            </a:fld>
            <a:endParaRPr kumimoji="1" lang="ja-JP" altLang="en-US"/>
          </a:p>
        </p:txBody>
      </p:sp>
    </p:spTree>
    <p:extLst>
      <p:ext uri="{BB962C8B-B14F-4D97-AF65-F5344CB8AC3E}">
        <p14:creationId xmlns:p14="http://schemas.microsoft.com/office/powerpoint/2010/main" val="247468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前項に上げたような問題点を以下のように改善</a:t>
            </a:r>
            <a:r>
              <a:rPr kumimoji="1" lang="ja-JP" altLang="en-US"/>
              <a:t>していく</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a:t>
            </a:fld>
            <a:endParaRPr kumimoji="1" lang="ja-JP" altLang="en-US"/>
          </a:p>
        </p:txBody>
      </p:sp>
    </p:spTree>
    <p:extLst>
      <p:ext uri="{BB962C8B-B14F-4D97-AF65-F5344CB8AC3E}">
        <p14:creationId xmlns:p14="http://schemas.microsoft.com/office/powerpoint/2010/main" val="677154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一つ、というのは</a:t>
            </a:r>
            <a:r>
              <a:rPr kumimoji="1" lang="en-US" altLang="ja-JP" dirty="0"/>
              <a:t>…</a:t>
            </a:r>
            <a:r>
              <a:rPr kumimoji="1" lang="ja-JP" altLang="en-US" dirty="0"/>
              <a:t>他にも日本語を扱う手話が存在するため</a:t>
            </a:r>
            <a:endParaRPr kumimoji="1" lang="en-US" altLang="ja-JP" dirty="0"/>
          </a:p>
          <a:p>
            <a:r>
              <a:rPr kumimoji="1" lang="ja-JP" altLang="en-US" dirty="0"/>
              <a:t>例えば</a:t>
            </a:r>
            <a:endParaRPr kumimoji="1" lang="en-US" altLang="ja-JP" dirty="0"/>
          </a:p>
          <a:p>
            <a:r>
              <a:rPr kumimoji="1" lang="ja-JP" altLang="en-US" dirty="0"/>
              <a:t>「あなたは手話が上手ですね」という文章を</a:t>
            </a:r>
            <a:endParaRPr kumimoji="1" lang="en-US" altLang="ja-JP" dirty="0"/>
          </a:p>
          <a:p>
            <a:r>
              <a:rPr kumimoji="1" lang="ja-JP" altLang="en-US" dirty="0"/>
              <a:t>テニヲハ（助詞）を含めて表現する日本語対応手話が存在する</a:t>
            </a:r>
            <a:endParaRPr kumimoji="1" lang="en-US" altLang="ja-JP" dirty="0"/>
          </a:p>
          <a:p>
            <a:r>
              <a:rPr kumimoji="1" lang="ja-JP" altLang="en-US" dirty="0"/>
              <a:t>それらと比較すると日本手話は</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5</a:t>
            </a:fld>
            <a:endParaRPr kumimoji="1" lang="ja-JP" altLang="en-US"/>
          </a:p>
        </p:txBody>
      </p:sp>
    </p:spTree>
    <p:extLst>
      <p:ext uri="{BB962C8B-B14F-4D97-AF65-F5344CB8AC3E}">
        <p14:creationId xmlns:p14="http://schemas.microsoft.com/office/powerpoint/2010/main" val="3208276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手指を認識する技術であるハンドトラッキングについてお話します</a:t>
            </a:r>
            <a:endParaRPr kumimoji="1" lang="en-US" altLang="ja-JP" dirty="0"/>
          </a:p>
          <a:p>
            <a:r>
              <a:rPr kumimoji="1" lang="en-US" altLang="ja-JP" dirty="0"/>
              <a:t>HMD</a:t>
            </a:r>
            <a:r>
              <a:rPr kumimoji="1" lang="ja-JP" altLang="en-US" dirty="0"/>
              <a:t>は</a:t>
            </a:r>
            <a:r>
              <a:rPr kumimoji="1" lang="en-US" altLang="ja-JP" dirty="0"/>
              <a:t>Facebook</a:t>
            </a:r>
            <a:r>
              <a:rPr kumimoji="1" lang="ja-JP" altLang="en-US" dirty="0"/>
              <a:t>社から発売されている</a:t>
            </a:r>
            <a:r>
              <a:rPr kumimoji="1" lang="en-US" altLang="ja-JP" dirty="0"/>
              <a:t>oculus quest</a:t>
            </a:r>
            <a:r>
              <a:rPr kumimoji="1" lang="ja-JP" altLang="en-US" dirty="0"/>
              <a:t>を使用</a:t>
            </a:r>
            <a:endParaRPr kumimoji="1" lang="en-US" altLang="ja-JP" dirty="0"/>
          </a:p>
          <a:p>
            <a:r>
              <a:rPr kumimoji="1" lang="ja-JP" altLang="en-US" dirty="0"/>
              <a:t>ハンドトラッキングは</a:t>
            </a:r>
            <a:r>
              <a:rPr kumimoji="1" lang="en-US" altLang="ja-JP" sz="1200" dirty="0"/>
              <a:t>Oculus Quest</a:t>
            </a:r>
            <a:r>
              <a:rPr kumimoji="1" lang="ja-JP" altLang="en-US" sz="1200" dirty="0"/>
              <a:t>の機能として提供</a:t>
            </a:r>
            <a:endParaRPr kumimoji="1" lang="en-US" altLang="ja-JP" dirty="0"/>
          </a:p>
          <a:p>
            <a:r>
              <a:rPr kumimoji="1" lang="ja-JP" altLang="en-US" dirty="0"/>
              <a:t>開発者向けに公開された　利用する形</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6</a:t>
            </a:fld>
            <a:endParaRPr kumimoji="1" lang="ja-JP" altLang="en-US"/>
          </a:p>
        </p:txBody>
      </p:sp>
    </p:spTree>
    <p:extLst>
      <p:ext uri="{BB962C8B-B14F-4D97-AF65-F5344CB8AC3E}">
        <p14:creationId xmlns:p14="http://schemas.microsoft.com/office/powerpoint/2010/main" val="350744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学習モード待機中に　左人差し指をつまんで決定　学習を開始する</a:t>
            </a:r>
            <a:endParaRPr kumimoji="1" lang="en-US" altLang="ja-JP" dirty="0"/>
          </a:p>
          <a:p>
            <a:r>
              <a:rPr kumimoji="1" lang="ja-JP" altLang="en-US" dirty="0"/>
              <a:t>目の前に表示された手本と同じ形にして手を重ね合わせる</a:t>
            </a:r>
            <a:endParaRPr kumimoji="1" lang="en-US" altLang="ja-JP" dirty="0"/>
          </a:p>
          <a:p>
            <a:r>
              <a:rPr kumimoji="1" lang="ja-JP" altLang="en-US" dirty="0"/>
              <a:t>また手本は必要に応じて動く</a:t>
            </a:r>
            <a:endParaRPr kumimoji="1" lang="en-US" altLang="ja-JP" dirty="0"/>
          </a:p>
          <a:p>
            <a:r>
              <a:rPr kumimoji="1" lang="ja-JP" altLang="en-US" dirty="0"/>
              <a:t>あっていれば緑色に変化し次に進む</a:t>
            </a:r>
            <a:endParaRPr kumimoji="1" lang="en-US" altLang="ja-JP" dirty="0"/>
          </a:p>
          <a:p>
            <a:r>
              <a:rPr kumimoji="1" lang="ja-JP" altLang="en-US" dirty="0"/>
              <a:t>これを繰り返して学習をすすめる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7</a:t>
            </a:fld>
            <a:endParaRPr kumimoji="1" lang="ja-JP" altLang="en-US"/>
          </a:p>
        </p:txBody>
      </p:sp>
    </p:spTree>
    <p:extLst>
      <p:ext uri="{BB962C8B-B14F-4D97-AF65-F5344CB8AC3E}">
        <p14:creationId xmlns:p14="http://schemas.microsoft.com/office/powerpoint/2010/main" val="1478170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左と右の映像は同期しておりそれぞれ現実空間と仮想空間を表しています</a:t>
            </a:r>
            <a:endParaRPr kumimoji="1" lang="en-US" altLang="ja-JP" dirty="0"/>
          </a:p>
          <a:p>
            <a:r>
              <a:rPr kumimoji="1" lang="ja-JP" altLang="en-US" dirty="0"/>
              <a:t>現実空間の手をトラッキングし、仮想空間に表現している</a:t>
            </a:r>
            <a:endParaRPr kumimoji="1" lang="en-US" altLang="ja-JP" dirty="0"/>
          </a:p>
          <a:p>
            <a:r>
              <a:rPr kumimoji="1" lang="ja-JP" altLang="en-US" dirty="0"/>
              <a:t>学習を開始すると正面に手本が表示されます　この手本をなぞるように学習を進めていきます</a:t>
            </a:r>
            <a:endParaRPr kumimoji="1" lang="en-US" altLang="ja-JP" dirty="0"/>
          </a:p>
          <a:p>
            <a:r>
              <a:rPr kumimoji="1" lang="ja-JP" altLang="en-US" dirty="0"/>
              <a:t>また手本は任意の方向から観察することができます</a:t>
            </a:r>
            <a:endParaRPr kumimoji="1" lang="en-US" altLang="ja-JP" dirty="0"/>
          </a:p>
          <a:p>
            <a:r>
              <a:rPr kumimoji="1" lang="ja-JP" altLang="en-US" dirty="0"/>
              <a:t>動作のある手話は手本が動くことで使用者を案内します</a:t>
            </a:r>
            <a:endParaRPr kumimoji="1" lang="en-US" altLang="ja-JP" dirty="0"/>
          </a:p>
          <a:p>
            <a:r>
              <a:rPr kumimoji="1" lang="ja-JP" altLang="en-US" dirty="0"/>
              <a:t>このようにして学習を進めていきます</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8</a:t>
            </a:fld>
            <a:endParaRPr kumimoji="1" lang="ja-JP" altLang="en-US"/>
          </a:p>
        </p:txBody>
      </p:sp>
    </p:spTree>
    <p:extLst>
      <p:ext uri="{BB962C8B-B14F-4D97-AF65-F5344CB8AC3E}">
        <p14:creationId xmlns:p14="http://schemas.microsoft.com/office/powerpoint/2010/main" val="41253094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Oculus Quest</a:t>
            </a:r>
            <a:r>
              <a:rPr kumimoji="1" lang="ja-JP" altLang="en-US" dirty="0"/>
              <a:t>側が取得した手のデータと手本が合致しているかを識別する手法</a:t>
            </a:r>
            <a:endParaRPr kumimoji="1" lang="en-US" altLang="ja-JP" dirty="0"/>
          </a:p>
          <a:p>
            <a:r>
              <a:rPr kumimoji="1" lang="ja-JP" altLang="en-US" dirty="0"/>
              <a:t>手の位置、向き、指の曲げ伸ばしの情報を</a:t>
            </a:r>
            <a:r>
              <a:rPr kumimoji="1" lang="en-US" altLang="ja-JP" dirty="0"/>
              <a:t>9</a:t>
            </a:r>
            <a:r>
              <a:rPr kumimoji="1" lang="ja-JP" altLang="en-US" dirty="0" err="1"/>
              <a:t>つの</a:t>
            </a:r>
            <a:r>
              <a:rPr kumimoji="1" lang="ja-JP" altLang="en-US" dirty="0"/>
              <a:t>整数で表現</a:t>
            </a:r>
            <a:endParaRPr kumimoji="1" lang="en-US" altLang="ja-JP" dirty="0"/>
          </a:p>
          <a:p>
            <a:r>
              <a:rPr kumimoji="1" lang="ja-JP" altLang="en-US" dirty="0"/>
              <a:t>初めの五つは各指の曲げ伸ばしを表す</a:t>
            </a:r>
            <a:endParaRPr kumimoji="1" lang="en-US" altLang="ja-JP" dirty="0"/>
          </a:p>
          <a:p>
            <a:r>
              <a:rPr kumimoji="1" lang="ja-JP" altLang="en-US" dirty="0"/>
              <a:t>親指、薬指、小指が曲がって、人差し指と中指が伸びているので</a:t>
            </a:r>
            <a:r>
              <a:rPr kumimoji="1" lang="en-US" altLang="ja-JP" dirty="0"/>
              <a:t>0,1,1,0,0</a:t>
            </a:r>
          </a:p>
          <a:p>
            <a:r>
              <a:rPr kumimoji="1" lang="ja-JP" altLang="en-US" dirty="0"/>
              <a:t>手の向きを表す　正面を</a:t>
            </a:r>
            <a:r>
              <a:rPr kumimoji="1" lang="en-US" altLang="ja-JP" dirty="0"/>
              <a:t>0</a:t>
            </a:r>
            <a:r>
              <a:rPr kumimoji="1" lang="ja-JP" altLang="en-US" dirty="0"/>
              <a:t>として内向き、背面、外向きというように表す</a:t>
            </a:r>
            <a:endParaRPr kumimoji="1" lang="en-US" altLang="ja-JP" dirty="0"/>
          </a:p>
          <a:p>
            <a:r>
              <a:rPr kumimoji="1" lang="ja-JP" altLang="en-US" dirty="0"/>
              <a:t>手の位置を表す　傾斜がなければ</a:t>
            </a:r>
            <a:r>
              <a:rPr kumimoji="1" lang="en-US" altLang="ja-JP" dirty="0"/>
              <a:t>1</a:t>
            </a:r>
            <a:r>
              <a:rPr kumimoji="1" lang="ja-JP" altLang="en-US" dirty="0"/>
              <a:t>、左傾斜なら</a:t>
            </a:r>
            <a:r>
              <a:rPr kumimoji="1" lang="en-US" altLang="ja-JP" dirty="0"/>
              <a:t>0</a:t>
            </a:r>
            <a:r>
              <a:rPr kumimoji="1" lang="ja-JP" altLang="en-US" dirty="0" err="1"/>
              <a:t>、</a:t>
            </a:r>
            <a:r>
              <a:rPr kumimoji="1" lang="ja-JP" altLang="en-US" dirty="0"/>
              <a:t>右傾斜なら</a:t>
            </a:r>
            <a:r>
              <a:rPr kumimoji="1" lang="en-US" altLang="ja-JP" dirty="0"/>
              <a:t>2</a:t>
            </a:r>
            <a:r>
              <a:rPr kumimoji="1" lang="ja-JP" altLang="en-US" dirty="0" err="1"/>
              <a:t>のように</a:t>
            </a:r>
            <a:r>
              <a:rPr kumimoji="1" lang="ja-JP" altLang="en-US" dirty="0"/>
              <a:t>表す</a:t>
            </a:r>
            <a:endParaRPr kumimoji="1" lang="en-US" altLang="ja-JP" dirty="0"/>
          </a:p>
          <a:p>
            <a:r>
              <a:rPr kumimoji="1" lang="ja-JP" altLang="en-US" dirty="0"/>
              <a:t>完全に合致していれば合格というように処理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9</a:t>
            </a:fld>
            <a:endParaRPr kumimoji="1" lang="ja-JP" altLang="en-US"/>
          </a:p>
        </p:txBody>
      </p:sp>
    </p:spTree>
    <p:extLst>
      <p:ext uri="{BB962C8B-B14F-4D97-AF65-F5344CB8AC3E}">
        <p14:creationId xmlns:p14="http://schemas.microsoft.com/office/powerpoint/2010/main" val="17623384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10</a:t>
            </a:fld>
            <a:endParaRPr kumimoji="1" lang="ja-JP" altLang="en-US"/>
          </a:p>
        </p:txBody>
      </p:sp>
    </p:spTree>
    <p:extLst>
      <p:ext uri="{BB962C8B-B14F-4D97-AF65-F5344CB8AC3E}">
        <p14:creationId xmlns:p14="http://schemas.microsoft.com/office/powerpoint/2010/main" val="2860821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54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320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42200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25891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2435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515608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4406900"/>
            <a:ext cx="10515600" cy="1362075"/>
          </a:xfrm>
        </p:spPr>
        <p:txBody>
          <a:bodyPr anchor="t"/>
          <a:lstStyle>
            <a:lvl1pPr>
              <a:defRPr sz="4000" b="1"/>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2906713"/>
            <a:ext cx="10515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2020/11/13</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2857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75991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1850" y="1535113"/>
            <a:ext cx="515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1850" y="2174875"/>
            <a:ext cx="5156200"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89663" y="1535113"/>
            <a:ext cx="51577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9663" y="2174875"/>
            <a:ext cx="5157787"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424269AB-4317-4DD0-A71C-5DD3539C6BE6}" type="datetimeFigureOut">
              <a:rPr kumimoji="1" lang="ja-JP" altLang="en-US" smtClean="0"/>
              <a:t>2020/11/13</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68814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424269AB-4317-4DD0-A71C-5DD3539C6BE6}" type="datetimeFigureOut">
              <a:rPr kumimoji="1" lang="ja-JP" altLang="en-US" smtClean="0"/>
              <a:t>2020/11/13</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03258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269AB-4317-4DD0-A71C-5DD3539C6BE6}" type="datetimeFigureOut">
              <a:rPr kumimoji="1" lang="ja-JP" altLang="en-US" smtClean="0"/>
              <a:t>2020/11/13</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36793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1850" y="685800"/>
            <a:ext cx="4013200" cy="1160463"/>
          </a:xfrm>
        </p:spPr>
        <p:txBody>
          <a:bodyPr anchor="b"/>
          <a:lstStyle>
            <a:lvl1pPr>
              <a:defRPr sz="2000" b="1"/>
            </a:lvl1pPr>
          </a:lstStyle>
          <a:p>
            <a:r>
              <a:rPr lang="ja-JP" altLang="en-US"/>
              <a:t>マスター タイトルの書式設定</a:t>
            </a:r>
            <a:endParaRPr lang="en-US"/>
          </a:p>
        </p:txBody>
      </p:sp>
      <p:sp>
        <p:nvSpPr>
          <p:cNvPr id="3" name="Content Placeholder 2"/>
          <p:cNvSpPr>
            <a:spLocks noGrp="1"/>
          </p:cNvSpPr>
          <p:nvPr>
            <p:ph idx="1"/>
          </p:nvPr>
        </p:nvSpPr>
        <p:spPr>
          <a:xfrm>
            <a:off x="5046663" y="685800"/>
            <a:ext cx="6300787"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1850" y="1846263"/>
            <a:ext cx="4013200" cy="4325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751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05075" y="4800600"/>
            <a:ext cx="7177088" cy="566738"/>
          </a:xfrm>
        </p:spPr>
        <p:txBody>
          <a:bodyPr anchor="b"/>
          <a:lstStyle>
            <a:lvl1pPr>
              <a:defRPr sz="2000" b="1"/>
            </a:lvl1pPr>
          </a:lstStyle>
          <a:p>
            <a:r>
              <a:rPr lang="ja-JP" altLang="en-US"/>
              <a:t>マスター タイトルの書式設定</a:t>
            </a:r>
            <a:endParaRPr lang="en-US"/>
          </a:p>
        </p:txBody>
      </p:sp>
      <p:sp>
        <p:nvSpPr>
          <p:cNvPr id="3" name="Picture Placeholder 2"/>
          <p:cNvSpPr>
            <a:spLocks noGrp="1"/>
          </p:cNvSpPr>
          <p:nvPr>
            <p:ph type="pic" idx="1"/>
          </p:nvPr>
        </p:nvSpPr>
        <p:spPr>
          <a:xfrm>
            <a:off x="2505075" y="685800"/>
            <a:ext cx="7177088" cy="4041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2505075" y="5367338"/>
            <a:ext cx="71770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2020/11/13</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950884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4638"/>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0863"/>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269AB-4317-4DD0-A71C-5DD3539C6BE6}" type="datetimeFigureOut">
              <a:rPr kumimoji="1" lang="ja-JP" altLang="en-US" smtClean="0"/>
              <a:t>2020/11/13</a:t>
            </a:fld>
            <a:endParaRPr kumimoji="1" lang="ja-JP" alt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94459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5.png"/><Relationship Id="rId3" Type="http://schemas.microsoft.com/office/2017/06/relationships/model3d" Target="../media/model3d1.glb"/><Relationship Id="rId7" Type="http://schemas.openxmlformats.org/officeDocument/2006/relationships/image" Target="../media/image12.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98E38-146E-4BAE-803B-08DC8CCE40C4}"/>
              </a:ext>
            </a:extLst>
          </p:cNvPr>
          <p:cNvSpPr>
            <a:spLocks noGrp="1"/>
          </p:cNvSpPr>
          <p:nvPr>
            <p:ph type="ctrTitle"/>
          </p:nvPr>
        </p:nvSpPr>
        <p:spPr>
          <a:xfrm>
            <a:off x="1066800" y="1251285"/>
            <a:ext cx="10058400" cy="1556010"/>
          </a:xfrm>
        </p:spPr>
        <p:txBody>
          <a:bodyPr>
            <a:normAutofit/>
          </a:bodyPr>
          <a:lstStyle/>
          <a:p>
            <a:r>
              <a:rPr kumimoji="1" lang="ja-JP" altLang="en-US" sz="4800" dirty="0"/>
              <a:t>ハンドトラッキング機能搭載</a:t>
            </a:r>
            <a:r>
              <a:rPr kumimoji="1" lang="en-US" altLang="ja-JP" sz="4800" dirty="0">
                <a:latin typeface="Century" panose="02040604050505020304" pitchFamily="18" charset="0"/>
              </a:rPr>
              <a:t>HMD</a:t>
            </a:r>
            <a:r>
              <a:rPr kumimoji="1" lang="ja-JP" altLang="en-US" sz="4800" dirty="0"/>
              <a:t>を　用いた手話学習支援ツールの検討</a:t>
            </a:r>
          </a:p>
        </p:txBody>
      </p:sp>
      <p:sp>
        <p:nvSpPr>
          <p:cNvPr id="3" name="字幕 2">
            <a:extLst>
              <a:ext uri="{FF2B5EF4-FFF2-40B4-BE49-F238E27FC236}">
                <a16:creationId xmlns:a16="http://schemas.microsoft.com/office/drawing/2014/main" id="{7483203D-0D82-469F-B40C-21D215CCBEEF}"/>
              </a:ext>
            </a:extLst>
          </p:cNvPr>
          <p:cNvSpPr>
            <a:spLocks noGrp="1"/>
          </p:cNvSpPr>
          <p:nvPr>
            <p:ph type="subTitle" idx="1"/>
          </p:nvPr>
        </p:nvSpPr>
        <p:spPr>
          <a:xfrm>
            <a:off x="1066800" y="3429000"/>
            <a:ext cx="10058400" cy="453264"/>
          </a:xfrm>
        </p:spPr>
        <p:txBody>
          <a:bodyPr>
            <a:normAutofit fontScale="85000" lnSpcReduction="20000"/>
          </a:bodyPr>
          <a:lstStyle/>
          <a:p>
            <a:r>
              <a:rPr kumimoji="1" lang="ja-JP" altLang="en-US" dirty="0"/>
              <a:t>摂南大学　　　赤葉　亮太　　　鹿間　信介</a:t>
            </a:r>
          </a:p>
        </p:txBody>
      </p:sp>
      <p:sp>
        <p:nvSpPr>
          <p:cNvPr id="4" name="字幕 2">
            <a:extLst>
              <a:ext uri="{FF2B5EF4-FFF2-40B4-BE49-F238E27FC236}">
                <a16:creationId xmlns:a16="http://schemas.microsoft.com/office/drawing/2014/main" id="{7A3FE523-2E21-49D8-930A-CC7E01925439}"/>
              </a:ext>
            </a:extLst>
          </p:cNvPr>
          <p:cNvSpPr txBox="1">
            <a:spLocks/>
          </p:cNvSpPr>
          <p:nvPr/>
        </p:nvSpPr>
        <p:spPr>
          <a:xfrm>
            <a:off x="1066800" y="5082005"/>
            <a:ext cx="10058400" cy="15367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kumimoji="1"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kumimoji="1"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kumimoji="1"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9pPr>
          </a:lstStyle>
          <a:p>
            <a:pPr marL="342900" indent="-342900">
              <a:buFont typeface="Arial" panose="020B0604020202020204" pitchFamily="34" charset="0"/>
              <a:buChar char="•"/>
            </a:pPr>
            <a:r>
              <a:rPr lang="ja-JP" altLang="en-US" dirty="0">
                <a:solidFill>
                  <a:schemeClr val="tx1">
                    <a:lumMod val="75000"/>
                    <a:lumOff val="25000"/>
                  </a:schemeClr>
                </a:solidFill>
              </a:rPr>
              <a:t>目的：現状の手話学習方法の問題点を克服する</a:t>
            </a:r>
            <a:endParaRPr lang="en-US" altLang="ja-JP" dirty="0">
              <a:solidFill>
                <a:schemeClr val="tx1">
                  <a:lumMod val="75000"/>
                  <a:lumOff val="25000"/>
                </a:schemeClr>
              </a:solidFill>
            </a:endParaRPr>
          </a:p>
          <a:p>
            <a:pPr marL="342900" indent="-342900">
              <a:buFont typeface="Arial" panose="020B0604020202020204" pitchFamily="34" charset="0"/>
              <a:buChar char="•"/>
            </a:pPr>
            <a:r>
              <a:rPr lang="ja-JP" altLang="en-US" dirty="0">
                <a:solidFill>
                  <a:schemeClr val="tx1">
                    <a:lumMod val="75000"/>
                    <a:lumOff val="25000"/>
                  </a:schemeClr>
                </a:solidFill>
              </a:rPr>
              <a:t>実装：</a:t>
            </a:r>
            <a:r>
              <a:rPr lang="en-US" altLang="ja-JP" sz="2000" dirty="0">
                <a:solidFill>
                  <a:schemeClr val="tx1">
                    <a:lumMod val="75000"/>
                    <a:lumOff val="25000"/>
                  </a:schemeClr>
                </a:solidFill>
                <a:latin typeface="Century" panose="02040604050505020304" pitchFamily="18" charset="0"/>
              </a:rPr>
              <a:t>Oculus</a:t>
            </a:r>
            <a:r>
              <a:rPr lang="ja-JP" altLang="en-US" sz="2000" dirty="0">
                <a:solidFill>
                  <a:schemeClr val="tx1">
                    <a:lumMod val="75000"/>
                    <a:lumOff val="25000"/>
                  </a:schemeClr>
                </a:solidFill>
                <a:latin typeface="Century" panose="02040604050505020304" pitchFamily="18" charset="0"/>
              </a:rPr>
              <a:t> </a:t>
            </a:r>
            <a:r>
              <a:rPr lang="en-US" altLang="ja-JP" sz="2000" dirty="0">
                <a:solidFill>
                  <a:schemeClr val="tx1">
                    <a:lumMod val="75000"/>
                    <a:lumOff val="25000"/>
                  </a:schemeClr>
                </a:solidFill>
                <a:latin typeface="Century" panose="02040604050505020304" pitchFamily="18" charset="0"/>
              </a:rPr>
              <a:t>Quest</a:t>
            </a:r>
            <a:r>
              <a:rPr lang="ja-JP" altLang="en-US" dirty="0">
                <a:solidFill>
                  <a:schemeClr val="tx1">
                    <a:lumMod val="75000"/>
                    <a:lumOff val="25000"/>
                  </a:schemeClr>
                </a:solidFill>
                <a:latin typeface="Century" panose="02040604050505020304" pitchFamily="18" charset="0"/>
              </a:rPr>
              <a:t>と</a:t>
            </a:r>
            <a:r>
              <a:rPr lang="en-US" altLang="ja-JP" dirty="0">
                <a:solidFill>
                  <a:schemeClr val="tx1">
                    <a:lumMod val="75000"/>
                    <a:lumOff val="25000"/>
                  </a:schemeClr>
                </a:solidFill>
                <a:latin typeface="Century" panose="02040604050505020304" pitchFamily="18" charset="0"/>
              </a:rPr>
              <a:t>Unity</a:t>
            </a:r>
            <a:r>
              <a:rPr lang="ja-JP" altLang="en-US" dirty="0">
                <a:solidFill>
                  <a:schemeClr val="tx1">
                    <a:lumMod val="75000"/>
                    <a:lumOff val="25000"/>
                  </a:schemeClr>
                </a:solidFill>
                <a:latin typeface="Century" panose="02040604050505020304" pitchFamily="18" charset="0"/>
              </a:rPr>
              <a:t>を用いたソフトウェア実装</a:t>
            </a:r>
            <a:endParaRPr lang="en-US" altLang="ja-JP" sz="2000" dirty="0">
              <a:solidFill>
                <a:schemeClr val="tx1">
                  <a:lumMod val="75000"/>
                  <a:lumOff val="25000"/>
                </a:schemeClr>
              </a:solidFill>
              <a:latin typeface="Century" panose="02040604050505020304" pitchFamily="18" charset="0"/>
            </a:endParaRPr>
          </a:p>
          <a:p>
            <a:pPr marL="342900" indent="-342900">
              <a:buFont typeface="Arial" panose="020B0604020202020204" pitchFamily="34" charset="0"/>
              <a:buChar char="•"/>
            </a:pPr>
            <a:r>
              <a:rPr lang="en-US" altLang="ja-JP" dirty="0">
                <a:solidFill>
                  <a:schemeClr val="tx1">
                    <a:lumMod val="75000"/>
                    <a:lumOff val="25000"/>
                  </a:schemeClr>
                </a:solidFill>
              </a:rPr>
              <a:t>Oculus</a:t>
            </a:r>
            <a:r>
              <a:rPr lang="ja-JP" altLang="en-US" dirty="0">
                <a:solidFill>
                  <a:schemeClr val="tx1">
                    <a:lumMod val="75000"/>
                    <a:lumOff val="25000"/>
                  </a:schemeClr>
                </a:solidFill>
              </a:rPr>
              <a:t> </a:t>
            </a:r>
            <a:r>
              <a:rPr lang="en-US" altLang="ja-JP" dirty="0">
                <a:solidFill>
                  <a:schemeClr val="tx1">
                    <a:lumMod val="75000"/>
                    <a:lumOff val="25000"/>
                  </a:schemeClr>
                </a:solidFill>
              </a:rPr>
              <a:t>Quest</a:t>
            </a:r>
            <a:r>
              <a:rPr lang="ja-JP" altLang="en-US" dirty="0" err="1">
                <a:solidFill>
                  <a:schemeClr val="tx1">
                    <a:lumMod val="75000"/>
                    <a:lumOff val="25000"/>
                  </a:schemeClr>
                </a:solidFill>
              </a:rPr>
              <a:t>での</a:t>
            </a:r>
            <a:r>
              <a:rPr lang="ja-JP" altLang="en-US" dirty="0">
                <a:solidFill>
                  <a:schemeClr val="tx1">
                    <a:lumMod val="75000"/>
                    <a:lumOff val="25000"/>
                  </a:schemeClr>
                </a:solidFill>
              </a:rPr>
              <a:t>ハンドトラッキング仕様</a:t>
            </a:r>
            <a:endParaRPr lang="en-US" altLang="ja-JP" dirty="0">
              <a:solidFill>
                <a:schemeClr val="tx1">
                  <a:lumMod val="75000"/>
                  <a:lumOff val="25000"/>
                </a:schemeClr>
              </a:solidFill>
            </a:endParaRPr>
          </a:p>
          <a:p>
            <a:pPr marL="342900" indent="-342900">
              <a:buFont typeface="Arial" panose="020B0604020202020204" pitchFamily="34" charset="0"/>
              <a:buChar char="•"/>
            </a:pPr>
            <a:endParaRPr lang="ja-JP" altLang="en-US" dirty="0"/>
          </a:p>
        </p:txBody>
      </p:sp>
    </p:spTree>
    <p:extLst>
      <p:ext uri="{BB962C8B-B14F-4D97-AF65-F5344CB8AC3E}">
        <p14:creationId xmlns:p14="http://schemas.microsoft.com/office/powerpoint/2010/main" val="3142451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課題</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ja-JP" altLang="en-US" dirty="0">
                <a:solidFill>
                  <a:srgbClr val="C00000"/>
                </a:solidFill>
              </a:rPr>
              <a:t>左右の手が重なるケースで手の認識が不可能</a:t>
            </a:r>
            <a:endParaRPr kumimoji="1" lang="en-US" altLang="ja-JP" dirty="0">
              <a:solidFill>
                <a:srgbClr val="C00000"/>
              </a:solidFill>
            </a:endParaRPr>
          </a:p>
          <a:p>
            <a:pPr lvl="1">
              <a:buFont typeface="Wingdings" panose="05000000000000000000" pitchFamily="2" charset="2"/>
              <a:buChar char="l"/>
            </a:pPr>
            <a:r>
              <a:rPr lang="ja-JP" altLang="en-US" dirty="0"/>
              <a:t>単一方向からのみのトラッキングが原因</a:t>
            </a:r>
            <a:endParaRPr lang="en-US" altLang="ja-JP" dirty="0"/>
          </a:p>
          <a:p>
            <a:pPr lvl="1">
              <a:buFont typeface="Wingdings" panose="05000000000000000000" pitchFamily="2" charset="2"/>
              <a:buChar char="l"/>
            </a:pPr>
            <a:r>
              <a:rPr lang="ja-JP" altLang="en-US" dirty="0"/>
              <a:t>複数方向からトラッキング可能な機材を検討</a:t>
            </a:r>
            <a:endParaRPr kumimoji="1" lang="en-US" altLang="ja-JP" dirty="0"/>
          </a:p>
          <a:p>
            <a:pPr>
              <a:buFont typeface="Wingdings" panose="05000000000000000000" pitchFamily="2" charset="2"/>
              <a:buChar char="l"/>
            </a:pPr>
            <a:endParaRPr kumimoji="1" lang="ja-JP" altLang="en-US" dirty="0"/>
          </a:p>
        </p:txBody>
      </p:sp>
      <p:pic>
        <p:nvPicPr>
          <p:cNvPr id="4" name="handcor">
            <a:hlinkClick r:id="" action="ppaction://media"/>
            <a:extLst>
              <a:ext uri="{FF2B5EF4-FFF2-40B4-BE49-F238E27FC236}">
                <a16:creationId xmlns:a16="http://schemas.microsoft.com/office/drawing/2014/main" id="{446C2F28-BBAF-4D8B-835B-BF275BDCFD8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66616" y="3426373"/>
            <a:ext cx="5658768" cy="3183058"/>
          </a:xfrm>
          <a:prstGeom prst="rect">
            <a:avLst/>
          </a:prstGeom>
        </p:spPr>
      </p:pic>
    </p:spTree>
    <p:extLst>
      <p:ext uri="{BB962C8B-B14F-4D97-AF65-F5344CB8AC3E}">
        <p14:creationId xmlns:p14="http://schemas.microsoft.com/office/powerpoint/2010/main" val="11059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lang="ja-JP" altLang="en-US" sz="2800" dirty="0"/>
              <a:t>テストモードの実装</a:t>
            </a:r>
            <a:endParaRPr lang="en-US" altLang="ja-JP" sz="2800" dirty="0"/>
          </a:p>
          <a:p>
            <a:pPr lvl="1">
              <a:buFont typeface="Wingdings" panose="05000000000000000000" pitchFamily="2" charset="2"/>
              <a:buChar char="l"/>
            </a:pPr>
            <a:r>
              <a:rPr kumimoji="1" lang="ja-JP" altLang="en-US" sz="2400" dirty="0"/>
              <a:t>ゲーム感覚で反復練習が可能なモード</a:t>
            </a:r>
            <a:endParaRPr lang="en-US" altLang="ja-JP" sz="2400" dirty="0"/>
          </a:p>
          <a:p>
            <a:pPr lvl="1">
              <a:buFont typeface="Wingdings" panose="05000000000000000000" pitchFamily="2" charset="2"/>
              <a:buChar char="l"/>
            </a:pPr>
            <a:r>
              <a:rPr kumimoji="1" lang="ja-JP" altLang="en-US" sz="2400" dirty="0"/>
              <a:t>手話を確実に身につけるために必要</a:t>
            </a:r>
            <a:endParaRPr kumimoji="1" lang="en-US" altLang="ja-JP" sz="2400" dirty="0"/>
          </a:p>
          <a:p>
            <a:pPr>
              <a:buFont typeface="Wingdings" panose="05000000000000000000" pitchFamily="2" charset="2"/>
              <a:buChar char="l"/>
            </a:pPr>
            <a:r>
              <a:rPr kumimoji="1" lang="ja-JP" altLang="en-US" sz="2800" dirty="0"/>
              <a:t>手本に表情を実装</a:t>
            </a:r>
            <a:endParaRPr kumimoji="1" lang="en-US" altLang="ja-JP" sz="2800" dirty="0"/>
          </a:p>
          <a:p>
            <a:pPr lvl="1">
              <a:buFont typeface="Wingdings" panose="05000000000000000000" pitchFamily="2" charset="2"/>
              <a:buChar char="l"/>
            </a:pPr>
            <a:r>
              <a:rPr kumimoji="1" lang="ja-JP" altLang="en-US" sz="2400" dirty="0"/>
              <a:t>手話の重要な要素の一つである表情を手本が指示</a:t>
            </a:r>
            <a:endParaRPr kumimoji="1" lang="en-US" altLang="ja-JP" sz="2400" dirty="0"/>
          </a:p>
          <a:p>
            <a:pPr lvl="1">
              <a:buFont typeface="Wingdings" panose="05000000000000000000" pitchFamily="2" charset="2"/>
              <a:buChar char="l"/>
            </a:pPr>
            <a:r>
              <a:rPr lang="ja-JP" altLang="en-US" sz="2400" dirty="0"/>
              <a:t>手話の表現力を高めるために必要</a:t>
            </a:r>
            <a:endParaRPr kumimoji="1" lang="en-US" altLang="ja-JP" sz="2400" dirty="0"/>
          </a:p>
          <a:p>
            <a:pPr>
              <a:buFont typeface="Wingdings" panose="05000000000000000000" pitchFamily="2" charset="2"/>
              <a:buChar char="l"/>
            </a:pPr>
            <a:r>
              <a:rPr kumimoji="1" lang="ja-JP" altLang="en-US" sz="2800" dirty="0"/>
              <a:t>第三者による評価とフィードバック</a:t>
            </a:r>
            <a:endParaRPr kumimoji="1" lang="en-US" altLang="ja-JP" sz="2800" dirty="0"/>
          </a:p>
          <a:p>
            <a:pPr lvl="1">
              <a:buFont typeface="Wingdings" panose="05000000000000000000" pitchFamily="2" charset="2"/>
              <a:buChar char="l"/>
            </a:pPr>
            <a:r>
              <a:rPr lang="ja-JP" altLang="en-US" sz="2400" dirty="0"/>
              <a:t>ユーザエクスペリエンスを向上するために必要</a:t>
            </a:r>
            <a:endParaRPr kumimoji="1" lang="ja-JP" altLang="en-US" sz="2400" dirty="0"/>
          </a:p>
        </p:txBody>
      </p:sp>
      <p:sp>
        <p:nvSpPr>
          <p:cNvPr id="4" name="テキスト ボックス 3">
            <a:extLst>
              <a:ext uri="{FF2B5EF4-FFF2-40B4-BE49-F238E27FC236}">
                <a16:creationId xmlns:a16="http://schemas.microsoft.com/office/drawing/2014/main" id="{2B0C4B6B-9F40-4D9F-98EB-477DAA99E903}"/>
              </a:ext>
            </a:extLst>
          </p:cNvPr>
          <p:cNvSpPr txBox="1"/>
          <p:nvPr/>
        </p:nvSpPr>
        <p:spPr>
          <a:xfrm>
            <a:off x="4094491" y="6211669"/>
            <a:ext cx="4003019" cy="646331"/>
          </a:xfrm>
          <a:prstGeom prst="rect">
            <a:avLst/>
          </a:prstGeom>
          <a:noFill/>
        </p:spPr>
        <p:txBody>
          <a:bodyPr wrap="none" rtlCol="0">
            <a:spAutoFit/>
          </a:bodyPr>
          <a:lstStyle/>
          <a:p>
            <a:r>
              <a:rPr kumimoji="1" lang="ja-JP" altLang="en-US" sz="3600" b="1" dirty="0"/>
              <a:t>実用性を高めていく</a:t>
            </a:r>
            <a:endParaRPr kumimoji="1" lang="en-US" altLang="ja-JP" sz="3600" b="1" dirty="0"/>
          </a:p>
        </p:txBody>
      </p:sp>
      <p:sp>
        <p:nvSpPr>
          <p:cNvPr id="5" name="下矢印 3">
            <a:extLst>
              <a:ext uri="{FF2B5EF4-FFF2-40B4-BE49-F238E27FC236}">
                <a16:creationId xmlns:a16="http://schemas.microsoft.com/office/drawing/2014/main" id="{0D2083A8-9872-4673-BFDF-C35C8CDD83E6}"/>
              </a:ext>
            </a:extLst>
          </p:cNvPr>
          <p:cNvSpPr/>
          <p:nvPr/>
        </p:nvSpPr>
        <p:spPr>
          <a:xfrm>
            <a:off x="5767136" y="5553941"/>
            <a:ext cx="657728" cy="65772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8232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r>
              <a:rPr kumimoji="1" lang="ja-JP" altLang="en-US" dirty="0"/>
              <a:t>指文字</a:t>
            </a:r>
            <a:endParaRPr kumimoji="1" lang="en-US" altLang="ja-JP" dirty="0"/>
          </a:p>
          <a:p>
            <a:pPr>
              <a:buFont typeface="Wingdings" panose="05000000000000000000" pitchFamily="2" charset="2"/>
              <a:buChar char="l"/>
            </a:pPr>
            <a:endParaRPr kumimoji="1" lang="en-US" altLang="ja-JP" sz="2800" dirty="0"/>
          </a:p>
          <a:p>
            <a:pPr>
              <a:buFont typeface="Wingdings" panose="05000000000000000000" pitchFamily="2" charset="2"/>
              <a:buChar char="l"/>
            </a:pPr>
            <a:r>
              <a:rPr kumimoji="1" lang="ja-JP" altLang="en-US" sz="2800" dirty="0"/>
              <a:t>手の形一つにつき一つのカナ文字を表す手話</a:t>
            </a:r>
            <a:endParaRPr kumimoji="1" lang="en-US" altLang="ja-JP" sz="2800" dirty="0"/>
          </a:p>
          <a:p>
            <a:pPr>
              <a:buFont typeface="Wingdings" panose="05000000000000000000" pitchFamily="2" charset="2"/>
              <a:buChar char="l"/>
            </a:pPr>
            <a:r>
              <a:rPr lang="ja-JP" altLang="en-US" sz="2800" dirty="0"/>
              <a:t>漢数字の「に」やキツネの「き」など由来と形が一致する事が多い</a:t>
            </a:r>
            <a:endParaRPr lang="en-US" altLang="ja-JP" sz="2800" dirty="0"/>
          </a:p>
          <a:p>
            <a:pPr marL="0" indent="0">
              <a:buNone/>
            </a:pPr>
            <a:endParaRPr lang="en-US" altLang="ja-JP" sz="2800" dirty="0"/>
          </a:p>
          <a:p>
            <a:pPr>
              <a:buFont typeface="Wingdings" panose="05000000000000000000" pitchFamily="2" charset="2"/>
              <a:buChar char="l"/>
            </a:pPr>
            <a:endParaRPr kumimoji="1" lang="ja-JP" altLang="en-US" sz="2800" dirty="0"/>
          </a:p>
        </p:txBody>
      </p:sp>
      <mc:AlternateContent xmlns:mc="http://schemas.openxmlformats.org/markup-compatibility/2006">
        <mc:Choice xmlns:am3d="http://schemas.microsoft.com/office/drawing/2017/model3d" Requires="am3d">
          <p:graphicFrame>
            <p:nvGraphicFramePr>
              <p:cNvPr id="4" name="3D モデル 3" descr="手 2">
                <a:extLst>
                  <a:ext uri="{FF2B5EF4-FFF2-40B4-BE49-F238E27FC236}">
                    <a16:creationId xmlns:a16="http://schemas.microsoft.com/office/drawing/2014/main" id="{2A04C98D-0F47-42C3-B4C3-DC0AA0FDAE8F}"/>
                  </a:ext>
                </a:extLst>
              </p:cNvPr>
              <p:cNvGraphicFramePr>
                <a:graphicFrameLocks noChangeAspect="1"/>
              </p:cNvGraphicFramePr>
              <p:nvPr>
                <p:extLst>
                  <p:ext uri="{D42A27DB-BD31-4B8C-83A1-F6EECF244321}">
                    <p14:modId xmlns:p14="http://schemas.microsoft.com/office/powerpoint/2010/main" val="628918673"/>
                  </p:ext>
                </p:extLst>
              </p:nvPr>
            </p:nvGraphicFramePr>
            <p:xfrm rot="5400000">
              <a:off x="5296137" y="3563782"/>
              <a:ext cx="1599725" cy="3258217"/>
            </p:xfrm>
            <a:graphic>
              <a:graphicData uri="http://schemas.microsoft.com/office/drawing/2017/model3d">
                <am3d:model3d r:embed="rId3">
                  <am3d:spPr>
                    <a:xfrm rot="5400000">
                      <a:off x="0" y="0"/>
                      <a:ext cx="1599725" cy="3258217"/>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3658062" ay="4851014" az="-3639309"/>
                    <am3d:postTrans dx="0" dy="0" dz="0"/>
                  </am3d:trans>
                  <am3d:raster rName="Office3DRenderer" rVer="16.0.8326">
                    <am3d:blip r:embed="rId4"/>
                  </am3d:raster>
                  <am3d:objViewport viewportSz="3715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手 2">
                <a:extLst>
                  <a:ext uri="{FF2B5EF4-FFF2-40B4-BE49-F238E27FC236}">
                    <a16:creationId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5296137" y="3563782"/>
                <a:ext cx="1599725" cy="3258217"/>
              </a:xfrm>
              <a:prstGeom prst="rect">
                <a:avLst/>
              </a:prstGeom>
            </p:spPr>
          </p:pic>
        </mc:Fallback>
      </mc:AlternateContent>
      <p:sp>
        <p:nvSpPr>
          <p:cNvPr id="5" name="テキスト ボックス 4">
            <a:extLst>
              <a:ext uri="{FF2B5EF4-FFF2-40B4-BE49-F238E27FC236}">
                <a16:creationId xmlns:a16="http://schemas.microsoft.com/office/drawing/2014/main" id="{76D776AB-B252-4352-A2CE-43D4452FB8D1}"/>
              </a:ext>
            </a:extLst>
          </p:cNvPr>
          <p:cNvSpPr txBox="1"/>
          <p:nvPr/>
        </p:nvSpPr>
        <p:spPr>
          <a:xfrm>
            <a:off x="5126021" y="5992753"/>
            <a:ext cx="1939955" cy="400110"/>
          </a:xfrm>
          <a:prstGeom prst="rect">
            <a:avLst/>
          </a:prstGeom>
          <a:noFill/>
        </p:spPr>
        <p:txBody>
          <a:bodyPr wrap="none" rtlCol="0">
            <a:spAutoFit/>
          </a:bodyPr>
          <a:lstStyle/>
          <a:p>
            <a:r>
              <a:rPr kumimoji="1" lang="ja-JP" altLang="en-US" sz="2000" dirty="0"/>
              <a:t>指文字での「に」</a:t>
            </a:r>
          </a:p>
        </p:txBody>
      </p:sp>
    </p:spTree>
    <p:extLst>
      <p:ext uri="{BB962C8B-B14F-4D97-AF65-F5344CB8AC3E}">
        <p14:creationId xmlns:p14="http://schemas.microsoft.com/office/powerpoint/2010/main" val="233669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r>
              <a:rPr lang="ja-JP" altLang="en-US" dirty="0"/>
              <a:t>ハンドトラッキングセンサ</a:t>
            </a:r>
            <a:endParaRPr lang="en-US" altLang="ja-JP" dirty="0"/>
          </a:p>
          <a:p>
            <a:pPr lvl="1">
              <a:buFont typeface="Wingdings" panose="05000000000000000000" pitchFamily="2" charset="2"/>
              <a:buChar char="l"/>
            </a:pPr>
            <a:r>
              <a:rPr kumimoji="1" lang="en-US" altLang="ja-JP" dirty="0"/>
              <a:t>Intel RealSense </a:t>
            </a:r>
            <a:r>
              <a:rPr kumimoji="1" lang="en-US" altLang="ja-JP" dirty="0" err="1"/>
              <a:t>Deapth</a:t>
            </a:r>
            <a:r>
              <a:rPr kumimoji="1" lang="en-US" altLang="ja-JP" dirty="0"/>
              <a:t> Camera</a:t>
            </a:r>
          </a:p>
          <a:p>
            <a:pPr lvl="2">
              <a:buFont typeface="Wingdings" panose="05000000000000000000" pitchFamily="2" charset="2"/>
              <a:buChar char="l"/>
            </a:pPr>
            <a:r>
              <a:rPr kumimoji="1" lang="ja-JP" altLang="en-US" dirty="0"/>
              <a:t>深度センサ等を内蔵、ハンドトラッキングも可能</a:t>
            </a:r>
            <a:endParaRPr kumimoji="1"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r>
              <a:rPr lang="en-US" altLang="ja-JP" dirty="0"/>
              <a:t>Leap</a:t>
            </a:r>
            <a:r>
              <a:rPr lang="ja-JP" altLang="en-US" dirty="0"/>
              <a:t> </a:t>
            </a:r>
            <a:r>
              <a:rPr lang="en-US" altLang="ja-JP" dirty="0"/>
              <a:t>Motion</a:t>
            </a:r>
          </a:p>
          <a:p>
            <a:pPr lvl="2">
              <a:buFont typeface="Wingdings" panose="05000000000000000000" pitchFamily="2" charset="2"/>
              <a:buChar char="l"/>
            </a:pPr>
            <a:r>
              <a:rPr lang="ja-JP" altLang="en-US" dirty="0"/>
              <a:t>ハンドトラッキングに特化した機器</a:t>
            </a:r>
            <a:endParaRPr lang="en-US" altLang="ja-JP" dirty="0"/>
          </a:p>
          <a:p>
            <a:pPr lvl="2">
              <a:buFont typeface="Wingdings" panose="05000000000000000000" pitchFamily="2" charset="2"/>
              <a:buChar char="l"/>
            </a:pPr>
            <a:r>
              <a:rPr lang="ja-JP" altLang="en-US" dirty="0"/>
              <a:t>赤外線照射</a:t>
            </a:r>
            <a:r>
              <a:rPr lang="en-US" altLang="ja-JP" dirty="0"/>
              <a:t>LED</a:t>
            </a:r>
            <a:r>
              <a:rPr lang="ja-JP" altLang="en-US" dirty="0"/>
              <a:t>と</a:t>
            </a:r>
            <a:r>
              <a:rPr lang="en-US" altLang="ja-JP" dirty="0"/>
              <a:t>2</a:t>
            </a:r>
            <a:r>
              <a:rPr lang="ja-JP" altLang="en-US" dirty="0"/>
              <a:t>機の赤外線カメラで構成</a:t>
            </a:r>
            <a:endParaRPr lang="en-US" altLang="ja-JP" dirty="0"/>
          </a:p>
          <a:p>
            <a:pPr lvl="2">
              <a:buFont typeface="Wingdings" panose="05000000000000000000" pitchFamily="2" charset="2"/>
              <a:buChar char="l"/>
            </a:pPr>
            <a:endParaRPr kumimoji="1" lang="ja-JP" altLang="en-US" dirty="0"/>
          </a:p>
        </p:txBody>
      </p:sp>
      <p:pic>
        <p:nvPicPr>
          <p:cNvPr id="7" name="図 6">
            <a:extLst>
              <a:ext uri="{FF2B5EF4-FFF2-40B4-BE49-F238E27FC236}">
                <a16:creationId xmlns:a16="http://schemas.microsoft.com/office/drawing/2014/main" id="{FCEC4464-DADC-4769-B988-B4245DEF5B4D}"/>
              </a:ext>
            </a:extLst>
          </p:cNvPr>
          <p:cNvPicPr>
            <a:picLocks noChangeAspect="1"/>
          </p:cNvPicPr>
          <p:nvPr/>
        </p:nvPicPr>
        <p:blipFill rotWithShape="1">
          <a:blip r:embed="rId3">
            <a:extLst>
              <a:ext uri="{28A0092B-C50C-407E-A947-70E740481C1C}">
                <a14:useLocalDpi xmlns:a14="http://schemas.microsoft.com/office/drawing/2010/main" val="0"/>
              </a:ext>
            </a:extLst>
          </a:blip>
          <a:srcRect t="16310" b="9422"/>
          <a:stretch/>
        </p:blipFill>
        <p:spPr>
          <a:xfrm>
            <a:off x="8219455" y="2009273"/>
            <a:ext cx="3134345" cy="1612233"/>
          </a:xfrm>
          <a:prstGeom prst="rect">
            <a:avLst/>
          </a:prstGeom>
        </p:spPr>
      </p:pic>
      <p:sp>
        <p:nvSpPr>
          <p:cNvPr id="8" name="テキスト ボックス 7">
            <a:extLst>
              <a:ext uri="{FF2B5EF4-FFF2-40B4-BE49-F238E27FC236}">
                <a16:creationId xmlns:a16="http://schemas.microsoft.com/office/drawing/2014/main" id="{AB9DA4E8-2A41-4E1E-BFB7-4B71CB2398BB}"/>
              </a:ext>
            </a:extLst>
          </p:cNvPr>
          <p:cNvSpPr txBox="1"/>
          <p:nvPr/>
        </p:nvSpPr>
        <p:spPr>
          <a:xfrm>
            <a:off x="9062198" y="3579083"/>
            <a:ext cx="1448858" cy="461665"/>
          </a:xfrm>
          <a:prstGeom prst="rect">
            <a:avLst/>
          </a:prstGeom>
          <a:noFill/>
        </p:spPr>
        <p:txBody>
          <a:bodyPr wrap="none" rtlCol="0">
            <a:spAutoFit/>
          </a:bodyPr>
          <a:lstStyle/>
          <a:p>
            <a:r>
              <a:rPr kumimoji="1" lang="en-US" altLang="ja-JP" sz="2400" dirty="0"/>
              <a:t>RealSense</a:t>
            </a:r>
          </a:p>
        </p:txBody>
      </p:sp>
      <p:sp>
        <p:nvSpPr>
          <p:cNvPr id="9" name="テキスト ボックス 8">
            <a:extLst>
              <a:ext uri="{FF2B5EF4-FFF2-40B4-BE49-F238E27FC236}">
                <a16:creationId xmlns:a16="http://schemas.microsoft.com/office/drawing/2014/main" id="{79A2593A-F909-4F7C-A780-05D6E2CFD4E6}"/>
              </a:ext>
            </a:extLst>
          </p:cNvPr>
          <p:cNvSpPr txBox="1"/>
          <p:nvPr/>
        </p:nvSpPr>
        <p:spPr>
          <a:xfrm>
            <a:off x="7886074" y="3902248"/>
            <a:ext cx="3980000" cy="276999"/>
          </a:xfrm>
          <a:prstGeom prst="rect">
            <a:avLst/>
          </a:prstGeom>
          <a:noFill/>
        </p:spPr>
        <p:txBody>
          <a:bodyPr wrap="none" rtlCol="0">
            <a:spAutoFit/>
          </a:bodyPr>
          <a:lstStyle/>
          <a:p>
            <a:r>
              <a:rPr kumimoji="1" lang="ja-JP" altLang="en-US" sz="1200" dirty="0"/>
              <a:t>出典：</a:t>
            </a:r>
            <a:r>
              <a:rPr kumimoji="1" lang="en-US" altLang="ja-JP" sz="1200" dirty="0"/>
              <a:t> https://www.intelrealsense.com/depth-camera-d435/</a:t>
            </a:r>
          </a:p>
        </p:txBody>
      </p:sp>
      <p:pic>
        <p:nvPicPr>
          <p:cNvPr id="11" name="図 10">
            <a:extLst>
              <a:ext uri="{FF2B5EF4-FFF2-40B4-BE49-F238E27FC236}">
                <a16:creationId xmlns:a16="http://schemas.microsoft.com/office/drawing/2014/main" id="{FD5938F3-B4F9-499D-AEF3-4D7238D565CA}"/>
              </a:ext>
            </a:extLst>
          </p:cNvPr>
          <p:cNvPicPr>
            <a:picLocks noChangeAspect="1"/>
          </p:cNvPicPr>
          <p:nvPr/>
        </p:nvPicPr>
        <p:blipFill rotWithShape="1">
          <a:blip r:embed="rId4">
            <a:extLst>
              <a:ext uri="{28A0092B-C50C-407E-A947-70E740481C1C}">
                <a14:useLocalDpi xmlns:a14="http://schemas.microsoft.com/office/drawing/2010/main" val="0"/>
              </a:ext>
            </a:extLst>
          </a:blip>
          <a:srcRect l="20413" r="20619"/>
          <a:stretch/>
        </p:blipFill>
        <p:spPr>
          <a:xfrm>
            <a:off x="7971037" y="4252923"/>
            <a:ext cx="3621274" cy="1449968"/>
          </a:xfrm>
          <a:prstGeom prst="rect">
            <a:avLst/>
          </a:prstGeom>
        </p:spPr>
      </p:pic>
      <p:sp>
        <p:nvSpPr>
          <p:cNvPr id="12" name="テキスト ボックス 11">
            <a:extLst>
              <a:ext uri="{FF2B5EF4-FFF2-40B4-BE49-F238E27FC236}">
                <a16:creationId xmlns:a16="http://schemas.microsoft.com/office/drawing/2014/main" id="{8CB54E5A-C87A-4228-98C7-2F07492FBEBA}"/>
              </a:ext>
            </a:extLst>
          </p:cNvPr>
          <p:cNvSpPr txBox="1"/>
          <p:nvPr/>
        </p:nvSpPr>
        <p:spPr>
          <a:xfrm>
            <a:off x="8941426" y="5282226"/>
            <a:ext cx="1699504" cy="461665"/>
          </a:xfrm>
          <a:prstGeom prst="rect">
            <a:avLst/>
          </a:prstGeom>
          <a:noFill/>
        </p:spPr>
        <p:txBody>
          <a:bodyPr wrap="none" rtlCol="0">
            <a:spAutoFit/>
          </a:bodyPr>
          <a:lstStyle/>
          <a:p>
            <a:r>
              <a:rPr kumimoji="1" lang="en-US" altLang="ja-JP" sz="2400" dirty="0" err="1"/>
              <a:t>LeapMotion</a:t>
            </a:r>
            <a:endParaRPr kumimoji="1" lang="en-US" altLang="ja-JP" sz="2400" dirty="0"/>
          </a:p>
        </p:txBody>
      </p:sp>
      <p:sp>
        <p:nvSpPr>
          <p:cNvPr id="13" name="テキスト ボックス 12">
            <a:extLst>
              <a:ext uri="{FF2B5EF4-FFF2-40B4-BE49-F238E27FC236}">
                <a16:creationId xmlns:a16="http://schemas.microsoft.com/office/drawing/2014/main" id="{459A6FEF-C1B1-42E4-A3CF-AFBE47E6B4AE}"/>
              </a:ext>
            </a:extLst>
          </p:cNvPr>
          <p:cNvSpPr txBox="1"/>
          <p:nvPr/>
        </p:nvSpPr>
        <p:spPr>
          <a:xfrm>
            <a:off x="7576213" y="5606722"/>
            <a:ext cx="4599721" cy="276999"/>
          </a:xfrm>
          <a:prstGeom prst="rect">
            <a:avLst/>
          </a:prstGeom>
          <a:noFill/>
        </p:spPr>
        <p:txBody>
          <a:bodyPr wrap="none" rtlCol="0">
            <a:spAutoFit/>
          </a:bodyPr>
          <a:lstStyle/>
          <a:p>
            <a:r>
              <a:rPr kumimoji="1" lang="ja-JP" altLang="en-US" sz="1200" dirty="0"/>
              <a:t>出典：</a:t>
            </a:r>
            <a:r>
              <a:rPr kumimoji="1" lang="en-US" altLang="ja-JP" sz="1200" dirty="0"/>
              <a:t> https://blog.leapmotion.com/designing-leap-motion-controller/</a:t>
            </a:r>
          </a:p>
        </p:txBody>
      </p:sp>
    </p:spTree>
    <p:extLst>
      <p:ext uri="{BB962C8B-B14F-4D97-AF65-F5344CB8AC3E}">
        <p14:creationId xmlns:p14="http://schemas.microsoft.com/office/powerpoint/2010/main" val="4172918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a:xfrm>
            <a:off x="838200" y="274638"/>
            <a:ext cx="10515600" cy="1325562"/>
          </a:xfrm>
        </p:spPr>
        <p:txBody>
          <a:bodyPr/>
          <a:lstStyle/>
          <a:p>
            <a:r>
              <a:rPr kumimoji="1" lang="ja-JP" altLang="en-US" dirty="0"/>
              <a:t>補足資料</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5121358"/>
          </a:xfrm>
        </p:spPr>
        <p:txBody>
          <a:bodyPr>
            <a:normAutofit/>
          </a:bodyPr>
          <a:lstStyle/>
          <a:p>
            <a:pPr>
              <a:buFont typeface="Wingdings" panose="05000000000000000000" pitchFamily="2" charset="2"/>
              <a:buChar char="l"/>
            </a:pPr>
            <a:r>
              <a:rPr kumimoji="1" lang="ja-JP" altLang="en-US" dirty="0"/>
              <a:t>曲げ伸ばし判定</a:t>
            </a:r>
            <a:endParaRPr kumimoji="1" lang="en-US" altLang="ja-JP" dirty="0"/>
          </a:p>
          <a:p>
            <a:pPr lvl="1">
              <a:buFont typeface="Wingdings" panose="05000000000000000000" pitchFamily="2" charset="2"/>
              <a:buChar char="l"/>
            </a:pPr>
            <a:r>
              <a:rPr lang="ja-JP" altLang="en-US" dirty="0"/>
              <a:t>各指の関節位置の座標が取得可能</a:t>
            </a:r>
            <a:endParaRPr lang="en-US" altLang="ja-JP" dirty="0"/>
          </a:p>
          <a:p>
            <a:pPr lvl="1">
              <a:buFont typeface="Wingdings" panose="05000000000000000000" pitchFamily="2" charset="2"/>
              <a:buChar char="l"/>
            </a:pPr>
            <a:endParaRPr lang="en-US" altLang="ja-JP" dirty="0"/>
          </a:p>
          <a:p>
            <a:pPr lvl="1">
              <a:buFont typeface="Wingdings" panose="05000000000000000000" pitchFamily="2" charset="2"/>
              <a:buChar char="l"/>
            </a:pPr>
            <a:r>
              <a:rPr lang="ja-JP" altLang="en-US" dirty="0"/>
              <a:t>根本の関節から次の関節へのベクトルを算出</a:t>
            </a:r>
            <a:endParaRPr lang="en-US" altLang="ja-JP" dirty="0"/>
          </a:p>
          <a:p>
            <a:pPr lvl="1">
              <a:buFont typeface="Wingdings" panose="05000000000000000000" pitchFamily="2" charset="2"/>
              <a:buChar char="l"/>
            </a:pPr>
            <a:r>
              <a:rPr lang="ja-JP" altLang="en-US" dirty="0"/>
              <a:t>前のベクトルと次のベクトルを内積する</a:t>
            </a:r>
            <a:endParaRPr lang="en-US" altLang="ja-JP" dirty="0"/>
          </a:p>
          <a:p>
            <a:pPr lvl="1">
              <a:buFont typeface="Wingdings" panose="05000000000000000000" pitchFamily="2" charset="2"/>
              <a:buChar char="l"/>
            </a:pPr>
            <a:r>
              <a:rPr lang="ja-JP" altLang="en-US" dirty="0"/>
              <a:t>結果を次のベクトルと内積する</a:t>
            </a:r>
            <a:endParaRPr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r>
              <a:rPr lang="ja-JP" altLang="en-US" dirty="0"/>
              <a:t>伸びていれば値は１に近づく</a:t>
            </a:r>
            <a:endParaRPr lang="en-US" altLang="ja-JP" dirty="0"/>
          </a:p>
          <a:p>
            <a:pPr>
              <a:buFont typeface="Wingdings" panose="05000000000000000000" pitchFamily="2" charset="2"/>
              <a:buChar char="l"/>
            </a:pPr>
            <a:r>
              <a:rPr lang="ja-JP" altLang="en-US"/>
              <a:t>曲がっていれば低い値が算出される</a:t>
            </a:r>
            <a:endParaRPr kumimoji="1" lang="ja-JP" altLang="en-US" dirty="0"/>
          </a:p>
        </p:txBody>
      </p:sp>
      <p:grpSp>
        <p:nvGrpSpPr>
          <p:cNvPr id="18" name="グループ化 17">
            <a:extLst>
              <a:ext uri="{FF2B5EF4-FFF2-40B4-BE49-F238E27FC236}">
                <a16:creationId xmlns:a16="http://schemas.microsoft.com/office/drawing/2014/main" id="{7A8AF178-FB18-41B3-9D3C-8B294673A9AB}"/>
              </a:ext>
            </a:extLst>
          </p:cNvPr>
          <p:cNvGrpSpPr/>
          <p:nvPr/>
        </p:nvGrpSpPr>
        <p:grpSpPr>
          <a:xfrm>
            <a:off x="9239504" y="285954"/>
            <a:ext cx="2310812" cy="6297408"/>
            <a:chOff x="9239504" y="285954"/>
            <a:chExt cx="2310812" cy="6297408"/>
          </a:xfrm>
        </p:grpSpPr>
        <mc:AlternateContent xmlns:mc="http://schemas.openxmlformats.org/markup-compatibility/2006">
          <mc:Choice xmlns:am3d="http://schemas.microsoft.com/office/drawing/2017/model3d" Requires="am3d">
            <p:graphicFrame>
              <p:nvGraphicFramePr>
                <p:cNvPr id="4" name="3D モデル 3" descr="手 2">
                  <a:extLst>
                    <a:ext uri="{FF2B5EF4-FFF2-40B4-BE49-F238E27FC236}">
                      <a16:creationId xmlns:a16="http://schemas.microsoft.com/office/drawing/2014/main" id="{2A04C98D-0F47-42C3-B4C3-DC0AA0FDAE8F}"/>
                    </a:ext>
                  </a:extLst>
                </p:cNvPr>
                <p:cNvGraphicFramePr>
                  <a:graphicFrameLocks noChangeAspect="1"/>
                </p:cNvGraphicFramePr>
                <p:nvPr>
                  <p:extLst>
                    <p:ext uri="{D42A27DB-BD31-4B8C-83A1-F6EECF244321}">
                      <p14:modId xmlns:p14="http://schemas.microsoft.com/office/powerpoint/2010/main" val="3154234502"/>
                    </p:ext>
                  </p:extLst>
                </p:nvPr>
              </p:nvGraphicFramePr>
              <p:xfrm>
                <a:off x="9239504" y="285954"/>
                <a:ext cx="2310812" cy="6297408"/>
              </p:xfrm>
              <a:graphic>
                <a:graphicData uri="http://schemas.microsoft.com/office/drawing/2017/model3d">
                  <am3d:model3d r:embed="rId3">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4"/>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手 2">
                  <a:extLst>
                    <a:ext uri="{FF2B5EF4-FFF2-40B4-BE49-F238E27FC236}">
                      <a16:creationId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4"/>
                <a:stretch>
                  <a:fillRect/>
                </a:stretch>
              </p:blipFill>
              <p:spPr>
                <a:xfrm>
                  <a:off x="9239504" y="285954"/>
                  <a:ext cx="2310812" cy="6297408"/>
                </a:xfrm>
                <a:prstGeom prst="rect">
                  <a:avLst/>
                </a:prstGeom>
              </p:spPr>
            </p:pic>
          </mc:Fallback>
        </mc:AlternateContent>
        <p:sp>
          <p:nvSpPr>
            <p:cNvPr id="12" name="楕円 11">
              <a:extLst>
                <a:ext uri="{FF2B5EF4-FFF2-40B4-BE49-F238E27FC236}">
                  <a16:creationId xmlns:a16="http://schemas.microsoft.com/office/drawing/2014/main" id="{0871EE87-5368-4DFB-9CC6-A0C12807FA85}"/>
                </a:ext>
              </a:extLst>
            </p:cNvPr>
            <p:cNvSpPr/>
            <p:nvPr/>
          </p:nvSpPr>
          <p:spPr>
            <a:xfrm>
              <a:off x="927490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24A6B845-569F-43EF-B5D8-4896CF46A914}"/>
                </a:ext>
              </a:extLst>
            </p:cNvPr>
            <p:cNvSpPr/>
            <p:nvPr/>
          </p:nvSpPr>
          <p:spPr>
            <a:xfrm>
              <a:off x="1067523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D65AAE5-A5D8-43BE-B9ED-43B171B20CE8}"/>
                </a:ext>
              </a:extLst>
            </p:cNvPr>
            <p:cNvSpPr/>
            <p:nvPr/>
          </p:nvSpPr>
          <p:spPr>
            <a:xfrm>
              <a:off x="1085468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04A593C-671B-41CC-B06E-460EB70E8EDF}"/>
                </a:ext>
              </a:extLst>
            </p:cNvPr>
            <p:cNvSpPr/>
            <p:nvPr/>
          </p:nvSpPr>
          <p:spPr>
            <a:xfrm>
              <a:off x="1048862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73B0BF2C-814B-4AE8-91AF-A2072EF1F2F5}"/>
                </a:ext>
              </a:extLst>
            </p:cNvPr>
            <p:cNvSpPr/>
            <p:nvPr/>
          </p:nvSpPr>
          <p:spPr>
            <a:xfrm rot="9900000" flipH="1">
              <a:off x="945078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D0C34EFA-565D-4A2C-9800-0BB9CFAAA564}"/>
                </a:ext>
              </a:extLst>
            </p:cNvPr>
            <p:cNvSpPr/>
            <p:nvPr/>
          </p:nvSpPr>
          <p:spPr>
            <a:xfrm rot="15049750" flipH="1">
              <a:off x="10608945" y="312985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6E251703-5247-4E84-A7DC-6F95510B66F4}"/>
                </a:ext>
              </a:extLst>
            </p:cNvPr>
            <p:cNvSpPr/>
            <p:nvPr/>
          </p:nvSpPr>
          <p:spPr>
            <a:xfrm rot="18429489" flipH="1">
              <a:off x="1051563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19" name="下矢印 3">
            <a:extLst>
              <a:ext uri="{FF2B5EF4-FFF2-40B4-BE49-F238E27FC236}">
                <a16:creationId xmlns:a16="http://schemas.microsoft.com/office/drawing/2014/main" id="{0FA7A898-BB96-4A1F-B5CA-9295ACED41B5}"/>
              </a:ext>
            </a:extLst>
          </p:cNvPr>
          <p:cNvSpPr/>
          <p:nvPr/>
        </p:nvSpPr>
        <p:spPr>
          <a:xfrm>
            <a:off x="4468293" y="4895830"/>
            <a:ext cx="657728" cy="65772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110569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762499"/>
          </a:xfrm>
        </p:spPr>
        <p:txBody>
          <a:bodyPr>
            <a:normAutofit lnSpcReduction="10000"/>
          </a:bodyPr>
          <a:lstStyle/>
          <a:p>
            <a:pPr>
              <a:buFont typeface="Wingdings" panose="05000000000000000000" pitchFamily="2" charset="2"/>
              <a:buChar char="l"/>
            </a:pPr>
            <a:r>
              <a:rPr kumimoji="1" lang="ja-JP" altLang="en-US" sz="3200" dirty="0"/>
              <a:t>日本国内の聴覚障害者数は約３</a:t>
            </a:r>
            <a:r>
              <a:rPr lang="ja-JP" altLang="en-US" sz="3200" dirty="0"/>
              <a:t>６</a:t>
            </a:r>
            <a:r>
              <a:rPr kumimoji="1" lang="ja-JP" altLang="en-US" sz="3200" dirty="0"/>
              <a:t>万人</a:t>
            </a:r>
            <a:endParaRPr kumimoji="1" lang="en-US" altLang="ja-JP" sz="3200" dirty="0"/>
          </a:p>
          <a:p>
            <a:pPr>
              <a:buFont typeface="Wingdings" panose="05000000000000000000" pitchFamily="2" charset="2"/>
              <a:buChar char="l"/>
            </a:pPr>
            <a:r>
              <a:rPr lang="ja-JP" altLang="en-US" sz="3200" dirty="0"/>
              <a:t>国民のおよそ１０００人に３人が聴覚障害者</a:t>
            </a:r>
            <a:endParaRPr kumimoji="1" lang="en-US" altLang="ja-JP" sz="3200" dirty="0"/>
          </a:p>
          <a:p>
            <a:pPr>
              <a:buFont typeface="Wingdings" panose="05000000000000000000" pitchFamily="2" charset="2"/>
              <a:buChar char="l"/>
            </a:pPr>
            <a:endParaRPr lang="en-US" altLang="ja-JP" sz="3200" dirty="0"/>
          </a:p>
          <a:p>
            <a:pPr>
              <a:buFont typeface="Wingdings" panose="05000000000000000000" pitchFamily="2" charset="2"/>
              <a:buChar char="l"/>
            </a:pPr>
            <a:r>
              <a:rPr kumimoji="1" lang="ja-JP" altLang="en-US" sz="3200" dirty="0"/>
              <a:t>聴覚障害者と会話する機会のある人はさらに多い</a:t>
            </a:r>
            <a:endParaRPr kumimoji="1" lang="en-US" altLang="ja-JP" sz="3200" dirty="0"/>
          </a:p>
          <a:p>
            <a:pPr>
              <a:buFont typeface="Wingdings" panose="05000000000000000000" pitchFamily="2" charset="2"/>
              <a:buChar char="l"/>
            </a:pPr>
            <a:endParaRPr kumimoji="1" lang="en-US" altLang="ja-JP" sz="3200" dirty="0"/>
          </a:p>
          <a:p>
            <a:pPr>
              <a:buFont typeface="Wingdings" panose="05000000000000000000" pitchFamily="2" charset="2"/>
              <a:buChar char="l"/>
            </a:pPr>
            <a:r>
              <a:rPr lang="ja-JP" altLang="en-US" dirty="0"/>
              <a:t>お互いが手話を理解しなければ</a:t>
            </a:r>
            <a:r>
              <a:rPr kumimoji="1" lang="ja-JP" altLang="en-US" sz="3200" dirty="0"/>
              <a:t>会話は成立しない</a:t>
            </a:r>
            <a:endParaRPr kumimoji="1" lang="en-US" altLang="ja-JP" sz="3200" dirty="0"/>
          </a:p>
          <a:p>
            <a:pPr>
              <a:buFont typeface="Wingdings" panose="05000000000000000000" pitchFamily="2" charset="2"/>
              <a:buChar char="l"/>
            </a:pPr>
            <a:endParaRPr lang="en-US" altLang="ja-JP" dirty="0"/>
          </a:p>
          <a:p>
            <a:pPr>
              <a:buFont typeface="Wingdings" panose="05000000000000000000" pitchFamily="2" charset="2"/>
              <a:buChar char="l"/>
            </a:pPr>
            <a:r>
              <a:rPr kumimoji="1" lang="ja-JP" altLang="en-US" sz="3200" dirty="0"/>
              <a:t>聴覚障害者との意思疎通の為には健常者も手話を　　　　習得しなければならない</a:t>
            </a:r>
            <a:endParaRPr kumimoji="1" lang="en-US" altLang="ja-JP" sz="3200" dirty="0"/>
          </a:p>
          <a:p>
            <a:pPr>
              <a:buFont typeface="Wingdings" panose="05000000000000000000" pitchFamily="2" charset="2"/>
              <a:buChar char="l"/>
            </a:pPr>
            <a:endParaRPr kumimoji="1" lang="ja-JP" altLang="en-US" sz="3200" dirty="0"/>
          </a:p>
        </p:txBody>
      </p:sp>
      <p:sp>
        <p:nvSpPr>
          <p:cNvPr id="4" name="下矢印 3">
            <a:extLst>
              <a:ext uri="{FF2B5EF4-FFF2-40B4-BE49-F238E27FC236}">
                <a16:creationId xmlns:a16="http://schemas.microsoft.com/office/drawing/2014/main" id="{770097B9-40A1-4149-B941-1841D79BEDF3}"/>
              </a:ext>
            </a:extLst>
          </p:cNvPr>
          <p:cNvSpPr/>
          <p:nvPr/>
        </p:nvSpPr>
        <p:spPr>
          <a:xfrm>
            <a:off x="4474817" y="4022092"/>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3EB385E7-862C-4CC2-90FD-0175E358089E}"/>
              </a:ext>
            </a:extLst>
          </p:cNvPr>
          <p:cNvSpPr/>
          <p:nvPr/>
        </p:nvSpPr>
        <p:spPr>
          <a:xfrm>
            <a:off x="4474817" y="5122707"/>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64A163F0-3D91-48A2-9400-61479CB4F0DF}"/>
              </a:ext>
            </a:extLst>
          </p:cNvPr>
          <p:cNvSpPr txBox="1"/>
          <p:nvPr/>
        </p:nvSpPr>
        <p:spPr>
          <a:xfrm>
            <a:off x="6737684" y="6519446"/>
            <a:ext cx="4223355" cy="338554"/>
          </a:xfrm>
          <a:prstGeom prst="rect">
            <a:avLst/>
          </a:prstGeom>
          <a:noFill/>
        </p:spPr>
        <p:txBody>
          <a:bodyPr wrap="square" rtlCol="0">
            <a:spAutoFit/>
          </a:bodyPr>
          <a:lstStyle/>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出典　内閣府　</a:t>
            </a:r>
            <a:r>
              <a:rPr lang="zh-TW" altLang="en-US" sz="1600" dirty="0">
                <a:latin typeface="ＭＳ Ｐゴシック" panose="020B0600070205080204" pitchFamily="50" charset="-128"/>
                <a:ea typeface="ＭＳ Ｐゴシック" panose="020B0600070205080204" pitchFamily="50" charset="-128"/>
              </a:rPr>
              <a:t>障害者白書　平成</a:t>
            </a:r>
            <a:r>
              <a:rPr lang="en-US" altLang="zh-TW" sz="1600" dirty="0">
                <a:latin typeface="ＭＳ Ｐゴシック" panose="020B0600070205080204" pitchFamily="50" charset="-128"/>
                <a:ea typeface="ＭＳ Ｐゴシック" panose="020B0600070205080204" pitchFamily="50" charset="-128"/>
              </a:rPr>
              <a:t>25</a:t>
            </a:r>
            <a:r>
              <a:rPr lang="zh-TW" altLang="en-US" sz="1600" dirty="0">
                <a:latin typeface="ＭＳ Ｐゴシック" panose="020B0600070205080204" pitchFamily="50" charset="-128"/>
                <a:ea typeface="ＭＳ Ｐゴシック" panose="020B0600070205080204" pitchFamily="50" charset="-128"/>
              </a:rPr>
              <a:t>年版</a:t>
            </a:r>
          </a:p>
        </p:txBody>
      </p:sp>
      <p:sp>
        <p:nvSpPr>
          <p:cNvPr id="7" name="テキスト ボックス 6">
            <a:extLst>
              <a:ext uri="{FF2B5EF4-FFF2-40B4-BE49-F238E27FC236}">
                <a16:creationId xmlns:a16="http://schemas.microsoft.com/office/drawing/2014/main" id="{1FE09F43-ACDC-4C58-87C9-F2F7CD82E987}"/>
              </a:ext>
            </a:extLst>
          </p:cNvPr>
          <p:cNvSpPr txBox="1"/>
          <p:nvPr/>
        </p:nvSpPr>
        <p:spPr>
          <a:xfrm>
            <a:off x="7756088" y="1651586"/>
            <a:ext cx="714144" cy="338554"/>
          </a:xfrm>
          <a:prstGeom prst="rect">
            <a:avLst/>
          </a:prstGeom>
          <a:noFill/>
        </p:spPr>
        <p:txBody>
          <a:bodyPr wrap="square" rtlCol="0">
            <a:spAutoFit/>
          </a:bodyPr>
          <a:lstStyle/>
          <a:p>
            <a:r>
              <a:rPr lang="en-US" altLang="ja-JP" sz="1600" b="1" dirty="0">
                <a:latin typeface="ＭＳ Ｐゴシック" panose="020B0600070205080204" pitchFamily="50" charset="-128"/>
                <a:ea typeface="ＭＳ Ｐゴシック" panose="020B0600070205080204" pitchFamily="50" charset="-128"/>
              </a:rPr>
              <a:t>※</a:t>
            </a:r>
            <a:endParaRPr lang="zh-TW" altLang="en-US" sz="1600" b="1"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64044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435558"/>
          </a:xfrm>
        </p:spPr>
        <p:txBody>
          <a:bodyPr>
            <a:normAutofit/>
          </a:bodyPr>
          <a:lstStyle/>
          <a:p>
            <a:pPr>
              <a:buFont typeface="Wingdings" panose="05000000000000000000" pitchFamily="2" charset="2"/>
              <a:buChar char="l"/>
            </a:pPr>
            <a:r>
              <a:rPr kumimoji="1" lang="ja-JP" altLang="en-US" sz="3200" dirty="0"/>
              <a:t>手話を習得する手段</a:t>
            </a:r>
            <a:endParaRPr kumimoji="1" lang="en-US" altLang="ja-JP" sz="3200" dirty="0"/>
          </a:p>
          <a:p>
            <a:pPr lvl="1">
              <a:buFont typeface="Wingdings" panose="05000000000000000000" pitchFamily="2" charset="2"/>
              <a:buChar char="l"/>
            </a:pPr>
            <a:r>
              <a:rPr lang="ja-JP" altLang="en-US" dirty="0"/>
              <a:t>書籍、ビデオ、</a:t>
            </a:r>
            <a:r>
              <a:rPr lang="en-US" altLang="ja-JP" dirty="0"/>
              <a:t>Web</a:t>
            </a:r>
          </a:p>
          <a:p>
            <a:pPr lvl="1">
              <a:buFont typeface="Wingdings" panose="05000000000000000000" pitchFamily="2" charset="2"/>
              <a:buChar char="l"/>
            </a:pPr>
            <a:endParaRPr lang="en-US" altLang="ja-JP" dirty="0"/>
          </a:p>
          <a:p>
            <a:pPr>
              <a:buFont typeface="Wingdings" panose="05000000000000000000" pitchFamily="2" charset="2"/>
              <a:buChar char="l"/>
            </a:pPr>
            <a:r>
              <a:rPr kumimoji="1" lang="ja-JP" altLang="en-US" sz="3200" dirty="0">
                <a:solidFill>
                  <a:srgbClr val="C00000"/>
                </a:solidFill>
              </a:rPr>
              <a:t>問題点</a:t>
            </a:r>
            <a:endParaRPr kumimoji="1" lang="en-US" altLang="ja-JP" sz="3200" dirty="0">
              <a:solidFill>
                <a:srgbClr val="C00000"/>
              </a:solidFill>
            </a:endParaRPr>
          </a:p>
          <a:p>
            <a:pPr lvl="1">
              <a:buFont typeface="Wingdings" panose="05000000000000000000" pitchFamily="2" charset="2"/>
              <a:buChar char="l"/>
            </a:pPr>
            <a:r>
              <a:rPr kumimoji="1" lang="ja-JP" altLang="en-US" dirty="0"/>
              <a:t>書籍：</a:t>
            </a:r>
            <a:r>
              <a:rPr kumimoji="1" lang="ja-JP" altLang="en-US" dirty="0">
                <a:solidFill>
                  <a:srgbClr val="C00000"/>
                </a:solidFill>
              </a:rPr>
              <a:t>動き</a:t>
            </a:r>
            <a:r>
              <a:rPr kumimoji="1" lang="ja-JP" altLang="en-US" dirty="0"/>
              <a:t>の表現が難しい</a:t>
            </a:r>
            <a:endParaRPr kumimoji="1" lang="en-US" altLang="ja-JP" dirty="0"/>
          </a:p>
          <a:p>
            <a:pPr lvl="1">
              <a:buFont typeface="Wingdings" panose="05000000000000000000" pitchFamily="2" charset="2"/>
              <a:buChar char="l"/>
            </a:pPr>
            <a:r>
              <a:rPr kumimoji="1" lang="ja-JP" altLang="en-US" dirty="0"/>
              <a:t>全般：</a:t>
            </a:r>
            <a:r>
              <a:rPr kumimoji="1" lang="ja-JP" altLang="en-US" dirty="0">
                <a:solidFill>
                  <a:srgbClr val="C00000"/>
                </a:solidFill>
              </a:rPr>
              <a:t>限られた視点</a:t>
            </a:r>
            <a:r>
              <a:rPr kumimoji="1" lang="ja-JP" altLang="en-US" dirty="0"/>
              <a:t>方向</a:t>
            </a:r>
            <a:endParaRPr kumimoji="1" lang="en-US" altLang="ja-JP" dirty="0"/>
          </a:p>
          <a:p>
            <a:pPr marL="457200" lvl="1" indent="0">
              <a:buNone/>
            </a:pPr>
            <a:r>
              <a:rPr lang="en-US" altLang="ja-JP" dirty="0"/>
              <a:t>	</a:t>
            </a:r>
            <a:r>
              <a:rPr lang="ja-JP" altLang="en-US" dirty="0"/>
              <a:t>　　　</a:t>
            </a:r>
            <a:r>
              <a:rPr lang="ja-JP" altLang="en-US" dirty="0">
                <a:solidFill>
                  <a:srgbClr val="C00000"/>
                </a:solidFill>
              </a:rPr>
              <a:t>利き手が反転</a:t>
            </a:r>
            <a:r>
              <a:rPr lang="ja-JP" altLang="en-US" dirty="0"/>
              <a:t>する特性</a:t>
            </a:r>
            <a:endParaRPr lang="en-US" altLang="ja-JP" dirty="0"/>
          </a:p>
          <a:p>
            <a:pPr marL="457200" lvl="1" indent="0">
              <a:buNone/>
            </a:pPr>
            <a:r>
              <a:rPr kumimoji="1" lang="ja-JP" altLang="en-US" dirty="0"/>
              <a:t>　</a:t>
            </a:r>
            <a:r>
              <a:rPr kumimoji="1" lang="en-US" altLang="ja-JP" dirty="0"/>
              <a:t>	</a:t>
            </a:r>
            <a:r>
              <a:rPr kumimoji="1" lang="ja-JP" altLang="en-US" dirty="0"/>
              <a:t>　　　</a:t>
            </a:r>
            <a:r>
              <a:rPr kumimoji="1" lang="ja-JP" altLang="en-US" dirty="0">
                <a:solidFill>
                  <a:srgbClr val="C00000"/>
                </a:solidFill>
              </a:rPr>
              <a:t>合否の確認</a:t>
            </a:r>
            <a:r>
              <a:rPr kumimoji="1" lang="ja-JP" altLang="en-US" dirty="0"/>
              <a:t>ができない</a:t>
            </a:r>
            <a:endParaRPr kumimoji="1" lang="en-US" altLang="ja-JP" sz="3200" dirty="0"/>
          </a:p>
          <a:p>
            <a:pPr>
              <a:buFont typeface="Wingdings" panose="05000000000000000000" pitchFamily="2" charset="2"/>
              <a:buChar char="l"/>
            </a:pPr>
            <a:endParaRPr kumimoji="1" lang="ja-JP" altLang="en-US" sz="3200" dirty="0"/>
          </a:p>
        </p:txBody>
      </p:sp>
      <p:pic>
        <p:nvPicPr>
          <p:cNvPr id="5" name="図 4">
            <a:extLst>
              <a:ext uri="{FF2B5EF4-FFF2-40B4-BE49-F238E27FC236}">
                <a16:creationId xmlns:a16="http://schemas.microsoft.com/office/drawing/2014/main" id="{1D7CEF2D-57A2-43B1-98DD-30FF5B54AD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6790" y="1820863"/>
            <a:ext cx="5370980" cy="3428999"/>
          </a:xfrm>
          <a:prstGeom prst="rect">
            <a:avLst/>
          </a:prstGeom>
        </p:spPr>
      </p:pic>
      <p:sp>
        <p:nvSpPr>
          <p:cNvPr id="11" name="テキスト ボックス 10">
            <a:extLst>
              <a:ext uri="{FF2B5EF4-FFF2-40B4-BE49-F238E27FC236}">
                <a16:creationId xmlns:a16="http://schemas.microsoft.com/office/drawing/2014/main" id="{5E170083-8964-41F7-948C-511A932245B6}"/>
              </a:ext>
            </a:extLst>
          </p:cNvPr>
          <p:cNvSpPr txBox="1"/>
          <p:nvPr/>
        </p:nvSpPr>
        <p:spPr>
          <a:xfrm>
            <a:off x="8068755" y="6543197"/>
            <a:ext cx="4123245" cy="253916"/>
          </a:xfrm>
          <a:prstGeom prst="rect">
            <a:avLst/>
          </a:prstGeom>
          <a:noFill/>
        </p:spPr>
        <p:txBody>
          <a:bodyPr wrap="none" rtlCol="0">
            <a:spAutoFit/>
          </a:bodyPr>
          <a:lstStyle/>
          <a:p>
            <a:r>
              <a:rPr kumimoji="1" lang="ja-JP" altLang="en-US" sz="1050" dirty="0"/>
              <a:t>出典：</a:t>
            </a:r>
            <a:r>
              <a:rPr kumimoji="1" lang="en-US" altLang="ja-JP" sz="1050" dirty="0"/>
              <a:t> </a:t>
            </a:r>
            <a:r>
              <a:rPr kumimoji="1" lang="ja-JP" altLang="en-US" sz="1050" dirty="0"/>
              <a:t>日本能率協会マネジメントセンター　手話技能検定公式テキスト</a:t>
            </a:r>
            <a:endParaRPr kumimoji="1" lang="en-US" altLang="ja-JP" sz="1050" dirty="0"/>
          </a:p>
        </p:txBody>
      </p:sp>
      <p:sp>
        <p:nvSpPr>
          <p:cNvPr id="12" name="テキスト ボックス 11">
            <a:extLst>
              <a:ext uri="{FF2B5EF4-FFF2-40B4-BE49-F238E27FC236}">
                <a16:creationId xmlns:a16="http://schemas.microsoft.com/office/drawing/2014/main" id="{6E39500E-5C88-48AF-9E3C-AC8E1DB186A8}"/>
              </a:ext>
            </a:extLst>
          </p:cNvPr>
          <p:cNvSpPr txBox="1"/>
          <p:nvPr/>
        </p:nvSpPr>
        <p:spPr>
          <a:xfrm>
            <a:off x="7354884" y="5239692"/>
            <a:ext cx="3454792" cy="461665"/>
          </a:xfrm>
          <a:prstGeom prst="rect">
            <a:avLst/>
          </a:prstGeom>
          <a:noFill/>
        </p:spPr>
        <p:txBody>
          <a:bodyPr wrap="none" rtlCol="0">
            <a:spAutoFit/>
          </a:bodyPr>
          <a:lstStyle/>
          <a:p>
            <a:r>
              <a:rPr kumimoji="1" lang="ja-JP" altLang="en-US" sz="2400" dirty="0"/>
              <a:t>書籍での絵を用いた解説</a:t>
            </a:r>
          </a:p>
        </p:txBody>
      </p:sp>
    </p:spTree>
    <p:extLst>
      <p:ext uri="{BB962C8B-B14F-4D97-AF65-F5344CB8AC3E}">
        <p14:creationId xmlns:p14="http://schemas.microsoft.com/office/powerpoint/2010/main" val="209960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本研究の目的</a:t>
            </a:r>
          </a:p>
        </p:txBody>
      </p:sp>
      <p:sp>
        <p:nvSpPr>
          <p:cNvPr id="4" name="コンテンツ プレースホルダー 2">
            <a:extLst>
              <a:ext uri="{FF2B5EF4-FFF2-40B4-BE49-F238E27FC236}">
                <a16:creationId xmlns:a16="http://schemas.microsoft.com/office/drawing/2014/main" id="{9F90B49F-F606-4AD5-BC5D-788D4A193C39}"/>
              </a:ext>
            </a:extLst>
          </p:cNvPr>
          <p:cNvSpPr txBox="1">
            <a:spLocks/>
          </p:cNvSpPr>
          <p:nvPr/>
        </p:nvSpPr>
        <p:spPr>
          <a:xfrm>
            <a:off x="838199" y="1929147"/>
            <a:ext cx="10515600" cy="332865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dirty="0">
                <a:solidFill>
                  <a:srgbClr val="0070C0"/>
                </a:solidFill>
              </a:rPr>
              <a:t>改善</a:t>
            </a:r>
            <a:endParaRPr lang="en-US" altLang="ja-JP" dirty="0">
              <a:solidFill>
                <a:srgbClr val="0070C0"/>
              </a:solidFill>
            </a:endParaRPr>
          </a:p>
          <a:p>
            <a:pPr lvl="1">
              <a:buFont typeface="Wingdings" panose="05000000000000000000" pitchFamily="2" charset="2"/>
              <a:buChar char="l"/>
            </a:pPr>
            <a:r>
              <a:rPr lang="ja-JP" altLang="en-US" dirty="0"/>
              <a:t> 手話を構成する重要な要素の</a:t>
            </a:r>
            <a:r>
              <a:rPr lang="ja-JP" altLang="en-US" dirty="0">
                <a:solidFill>
                  <a:srgbClr val="C00000"/>
                </a:solidFill>
              </a:rPr>
              <a:t>動きを取り入れる</a:t>
            </a:r>
            <a:endParaRPr lang="en-US" altLang="ja-JP" dirty="0">
              <a:solidFill>
                <a:srgbClr val="C00000"/>
              </a:solidFill>
            </a:endParaRPr>
          </a:p>
          <a:p>
            <a:pPr lvl="1">
              <a:buFont typeface="Wingdings" panose="05000000000000000000" pitchFamily="2" charset="2"/>
              <a:buChar char="l"/>
            </a:pPr>
            <a:r>
              <a:rPr lang="ja-JP" altLang="en-US" dirty="0"/>
              <a:t> 使用者は</a:t>
            </a:r>
            <a:r>
              <a:rPr lang="ja-JP" altLang="en-US" dirty="0">
                <a:solidFill>
                  <a:srgbClr val="C00000"/>
                </a:solidFill>
              </a:rPr>
              <a:t>任意方向から手本を観察</a:t>
            </a:r>
            <a:r>
              <a:rPr lang="ja-JP" altLang="en-US" dirty="0"/>
              <a:t>し理解を深める</a:t>
            </a:r>
            <a:endParaRPr lang="en-US" altLang="ja-JP" dirty="0"/>
          </a:p>
          <a:p>
            <a:pPr lvl="1">
              <a:buFont typeface="Wingdings" panose="05000000000000000000" pitchFamily="2" charset="2"/>
              <a:buChar char="l"/>
            </a:pPr>
            <a:r>
              <a:rPr lang="ja-JP" altLang="en-US" dirty="0"/>
              <a:t> 手本を</a:t>
            </a:r>
            <a:r>
              <a:rPr lang="ja-JP" altLang="en-US" dirty="0">
                <a:solidFill>
                  <a:srgbClr val="C00000"/>
                </a:solidFill>
              </a:rPr>
              <a:t>反転していない自然な方向</a:t>
            </a:r>
            <a:r>
              <a:rPr lang="ja-JP" altLang="en-US" dirty="0"/>
              <a:t>に配置し理解を助ける</a:t>
            </a:r>
            <a:endParaRPr lang="en-US" altLang="ja-JP" dirty="0">
              <a:solidFill>
                <a:srgbClr val="C00000"/>
              </a:solidFill>
            </a:endParaRPr>
          </a:p>
          <a:p>
            <a:pPr lvl="1">
              <a:buFont typeface="Wingdings" panose="05000000000000000000" pitchFamily="2" charset="2"/>
              <a:buChar char="l"/>
            </a:pPr>
            <a:r>
              <a:rPr lang="ja-JP" altLang="en-US" dirty="0"/>
              <a:t> </a:t>
            </a:r>
            <a:r>
              <a:rPr lang="ja-JP" altLang="en-US" dirty="0">
                <a:solidFill>
                  <a:srgbClr val="C00000"/>
                </a:solidFill>
              </a:rPr>
              <a:t>インタラクティブに採点</a:t>
            </a:r>
            <a:r>
              <a:rPr lang="ja-JP" altLang="en-US" dirty="0"/>
              <a:t>を実施し合否の確認を可能に</a:t>
            </a:r>
            <a:endParaRPr lang="en-US" altLang="ja-JP" dirty="0"/>
          </a:p>
          <a:p>
            <a:pPr>
              <a:buFont typeface="Wingdings" panose="05000000000000000000" pitchFamily="2" charset="2"/>
              <a:buChar char="l"/>
            </a:pPr>
            <a:endParaRPr lang="en-US" altLang="ja-JP" dirty="0"/>
          </a:p>
        </p:txBody>
      </p:sp>
      <p:sp>
        <p:nvSpPr>
          <p:cNvPr id="5" name="下矢印 3">
            <a:extLst>
              <a:ext uri="{FF2B5EF4-FFF2-40B4-BE49-F238E27FC236}">
                <a16:creationId xmlns:a16="http://schemas.microsoft.com/office/drawing/2014/main" id="{E5C37373-4087-4A94-B8F9-D01753F0F717}"/>
              </a:ext>
            </a:extLst>
          </p:cNvPr>
          <p:cNvSpPr/>
          <p:nvPr/>
        </p:nvSpPr>
        <p:spPr>
          <a:xfrm>
            <a:off x="5793823" y="4828604"/>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2385AABE-38EB-4AD4-B6B3-A2084425944E}"/>
              </a:ext>
            </a:extLst>
          </p:cNvPr>
          <p:cNvSpPr txBox="1"/>
          <p:nvPr/>
        </p:nvSpPr>
        <p:spPr>
          <a:xfrm>
            <a:off x="1530013" y="5608102"/>
            <a:ext cx="9131969" cy="646331"/>
          </a:xfrm>
          <a:prstGeom prst="rect">
            <a:avLst/>
          </a:prstGeom>
          <a:noFill/>
        </p:spPr>
        <p:txBody>
          <a:bodyPr wrap="square" rtlCol="0">
            <a:spAutoFit/>
          </a:bodyPr>
          <a:lstStyle/>
          <a:p>
            <a:r>
              <a:rPr lang="ja-JP" altLang="en-US" sz="3600" dirty="0"/>
              <a:t>直感的で理解しやすい学習ソフトウェアの開発</a:t>
            </a:r>
          </a:p>
        </p:txBody>
      </p:sp>
    </p:spTree>
    <p:extLst>
      <p:ext uri="{BB962C8B-B14F-4D97-AF65-F5344CB8AC3E}">
        <p14:creationId xmlns:p14="http://schemas.microsoft.com/office/powerpoint/2010/main" val="37758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日本手話</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4"/>
            <a:ext cx="10515600" cy="2847390"/>
          </a:xfrm>
        </p:spPr>
        <p:txBody>
          <a:bodyPr>
            <a:normAutofit/>
          </a:bodyPr>
          <a:lstStyle/>
          <a:p>
            <a:pPr>
              <a:buFont typeface="Wingdings" panose="05000000000000000000" pitchFamily="2" charset="2"/>
              <a:buChar char="l"/>
            </a:pPr>
            <a:r>
              <a:rPr kumimoji="1" lang="ja-JP" altLang="en-US" dirty="0"/>
              <a:t>聴覚障害者がコミュニケーションを取るために</a:t>
            </a:r>
            <a:r>
              <a:rPr lang="en-US" altLang="ja-JP" dirty="0"/>
              <a:t>		</a:t>
            </a:r>
            <a:r>
              <a:rPr lang="ja-JP" altLang="en-US" dirty="0"/>
              <a:t>　　　</a:t>
            </a:r>
            <a:r>
              <a:rPr kumimoji="1" lang="ja-JP" altLang="en-US" dirty="0"/>
              <a:t>生み出された日本語の手話の一つ</a:t>
            </a:r>
            <a:endParaRPr lang="en-US" altLang="ja-JP" dirty="0"/>
          </a:p>
          <a:p>
            <a:pPr>
              <a:buFont typeface="Wingdings" panose="05000000000000000000" pitchFamily="2" charset="2"/>
              <a:buChar char="l"/>
            </a:pPr>
            <a:r>
              <a:rPr kumimoji="1" lang="ja-JP" altLang="en-US" dirty="0"/>
              <a:t>日本語対応手話と比較して、独自の語順ルールをもちテンポが良い</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p:sp>
        <p:nvSpPr>
          <p:cNvPr id="7" name="楕円 6">
            <a:extLst>
              <a:ext uri="{FF2B5EF4-FFF2-40B4-BE49-F238E27FC236}">
                <a16:creationId xmlns:a16="http://schemas.microsoft.com/office/drawing/2014/main" id="{0FCB0D08-E737-456B-9F0A-E0BFB80F3BCB}"/>
              </a:ext>
            </a:extLst>
          </p:cNvPr>
          <p:cNvSpPr/>
          <p:nvPr/>
        </p:nvSpPr>
        <p:spPr>
          <a:xfrm>
            <a:off x="2886578" y="4162860"/>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8" name="楕円 7">
            <a:extLst>
              <a:ext uri="{FF2B5EF4-FFF2-40B4-BE49-F238E27FC236}">
                <a16:creationId xmlns:a16="http://schemas.microsoft.com/office/drawing/2014/main" id="{70E6F201-735C-4CAF-8D32-247D2D9420CE}"/>
              </a:ext>
            </a:extLst>
          </p:cNvPr>
          <p:cNvSpPr/>
          <p:nvPr/>
        </p:nvSpPr>
        <p:spPr>
          <a:xfrm>
            <a:off x="4524271" y="4142722"/>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9" name="楕円 8">
            <a:extLst>
              <a:ext uri="{FF2B5EF4-FFF2-40B4-BE49-F238E27FC236}">
                <a16:creationId xmlns:a16="http://schemas.microsoft.com/office/drawing/2014/main" id="{B811EFF3-BDCE-405E-A4C0-107A8E2F11CD}"/>
              </a:ext>
            </a:extLst>
          </p:cNvPr>
          <p:cNvSpPr/>
          <p:nvPr/>
        </p:nvSpPr>
        <p:spPr>
          <a:xfrm>
            <a:off x="6161964" y="414681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0" name="テキスト ボックス 9">
            <a:extLst>
              <a:ext uri="{FF2B5EF4-FFF2-40B4-BE49-F238E27FC236}">
                <a16:creationId xmlns:a16="http://schemas.microsoft.com/office/drawing/2014/main" id="{750B2E99-1C21-4861-B73C-8E96FC77198A}"/>
              </a:ext>
            </a:extLst>
          </p:cNvPr>
          <p:cNvSpPr txBox="1"/>
          <p:nvPr/>
        </p:nvSpPr>
        <p:spPr>
          <a:xfrm>
            <a:off x="645144" y="4338238"/>
            <a:ext cx="1620957" cy="523220"/>
          </a:xfrm>
          <a:prstGeom prst="rect">
            <a:avLst/>
          </a:prstGeom>
          <a:noFill/>
        </p:spPr>
        <p:txBody>
          <a:bodyPr wrap="none" rtlCol="0">
            <a:spAutoFit/>
          </a:bodyPr>
          <a:lstStyle/>
          <a:p>
            <a:r>
              <a:rPr kumimoji="1" lang="ja-JP" altLang="en-US" sz="2800" dirty="0"/>
              <a:t>日本手話</a:t>
            </a:r>
          </a:p>
        </p:txBody>
      </p:sp>
      <p:sp>
        <p:nvSpPr>
          <p:cNvPr id="14" name="テキスト ボックス 13">
            <a:extLst>
              <a:ext uri="{FF2B5EF4-FFF2-40B4-BE49-F238E27FC236}">
                <a16:creationId xmlns:a16="http://schemas.microsoft.com/office/drawing/2014/main" id="{27D5FFFA-903E-4BE4-8E84-7488687957E8}"/>
              </a:ext>
            </a:extLst>
          </p:cNvPr>
          <p:cNvSpPr txBox="1"/>
          <p:nvPr/>
        </p:nvSpPr>
        <p:spPr>
          <a:xfrm>
            <a:off x="147829" y="5628821"/>
            <a:ext cx="2698175" cy="523220"/>
          </a:xfrm>
          <a:prstGeom prst="rect">
            <a:avLst/>
          </a:prstGeom>
          <a:noFill/>
        </p:spPr>
        <p:txBody>
          <a:bodyPr wrap="none" rtlCol="0">
            <a:spAutoFit/>
          </a:bodyPr>
          <a:lstStyle/>
          <a:p>
            <a:r>
              <a:rPr kumimoji="1" lang="ja-JP" altLang="en-US" sz="2800" dirty="0"/>
              <a:t>日本語対応手話</a:t>
            </a:r>
          </a:p>
        </p:txBody>
      </p:sp>
      <p:sp>
        <p:nvSpPr>
          <p:cNvPr id="15" name="楕円 14">
            <a:extLst>
              <a:ext uri="{FF2B5EF4-FFF2-40B4-BE49-F238E27FC236}">
                <a16:creationId xmlns:a16="http://schemas.microsoft.com/office/drawing/2014/main" id="{4F9E6D30-922B-4C46-B3DB-86A57976C37E}"/>
              </a:ext>
            </a:extLst>
          </p:cNvPr>
          <p:cNvSpPr/>
          <p:nvPr/>
        </p:nvSpPr>
        <p:spPr>
          <a:xfrm>
            <a:off x="4778446" y="5473221"/>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は</a:t>
            </a:r>
          </a:p>
        </p:txBody>
      </p:sp>
      <p:sp>
        <p:nvSpPr>
          <p:cNvPr id="16" name="楕円 15">
            <a:extLst>
              <a:ext uri="{FF2B5EF4-FFF2-40B4-BE49-F238E27FC236}">
                <a16:creationId xmlns:a16="http://schemas.microsoft.com/office/drawing/2014/main" id="{9B48E4A6-A87C-468A-B91F-9B3A5D97ADC4}"/>
              </a:ext>
            </a:extLst>
          </p:cNvPr>
          <p:cNvSpPr/>
          <p:nvPr/>
        </p:nvSpPr>
        <p:spPr>
          <a:xfrm>
            <a:off x="7206491" y="5455165"/>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が</a:t>
            </a:r>
          </a:p>
        </p:txBody>
      </p:sp>
      <p:sp>
        <p:nvSpPr>
          <p:cNvPr id="17" name="楕円 16">
            <a:extLst>
              <a:ext uri="{FF2B5EF4-FFF2-40B4-BE49-F238E27FC236}">
                <a16:creationId xmlns:a16="http://schemas.microsoft.com/office/drawing/2014/main" id="{BAC3264D-5209-43BF-A9FF-325E25534862}"/>
              </a:ext>
            </a:extLst>
          </p:cNvPr>
          <p:cNvSpPr/>
          <p:nvPr/>
        </p:nvSpPr>
        <p:spPr>
          <a:xfrm>
            <a:off x="2886578" y="548150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8" name="楕円 17">
            <a:extLst>
              <a:ext uri="{FF2B5EF4-FFF2-40B4-BE49-F238E27FC236}">
                <a16:creationId xmlns:a16="http://schemas.microsoft.com/office/drawing/2014/main" id="{8B4F0050-5849-4A71-9B25-41D5706244A1}"/>
              </a:ext>
            </a:extLst>
          </p:cNvPr>
          <p:cNvSpPr/>
          <p:nvPr/>
        </p:nvSpPr>
        <p:spPr>
          <a:xfrm>
            <a:off x="5826956"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19" name="楕円 18">
            <a:extLst>
              <a:ext uri="{FF2B5EF4-FFF2-40B4-BE49-F238E27FC236}">
                <a16:creationId xmlns:a16="http://schemas.microsoft.com/office/drawing/2014/main" id="{E42E9511-BD2A-47EB-A23E-F01107266142}"/>
              </a:ext>
            </a:extLst>
          </p:cNvPr>
          <p:cNvSpPr/>
          <p:nvPr/>
        </p:nvSpPr>
        <p:spPr>
          <a:xfrm>
            <a:off x="8221443"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20" name="楕円 19">
            <a:extLst>
              <a:ext uri="{FF2B5EF4-FFF2-40B4-BE49-F238E27FC236}">
                <a16:creationId xmlns:a16="http://schemas.microsoft.com/office/drawing/2014/main" id="{D6A75FAA-B303-4358-94C8-51912A10C82E}"/>
              </a:ext>
            </a:extLst>
          </p:cNvPr>
          <p:cNvSpPr/>
          <p:nvPr/>
        </p:nvSpPr>
        <p:spPr>
          <a:xfrm>
            <a:off x="9622816" y="5455165"/>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ですね</a:t>
            </a:r>
          </a:p>
        </p:txBody>
      </p:sp>
      <p:sp>
        <p:nvSpPr>
          <p:cNvPr id="4" name="四角形: 角を丸くする 3">
            <a:extLst>
              <a:ext uri="{FF2B5EF4-FFF2-40B4-BE49-F238E27FC236}">
                <a16:creationId xmlns:a16="http://schemas.microsoft.com/office/drawing/2014/main" id="{D87EE141-9008-44BB-993B-7DF69FD3B2CF}"/>
              </a:ext>
            </a:extLst>
          </p:cNvPr>
          <p:cNvSpPr/>
          <p:nvPr/>
        </p:nvSpPr>
        <p:spPr>
          <a:xfrm>
            <a:off x="2478505" y="3862138"/>
            <a:ext cx="6027821" cy="146626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64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ハンドトラッキング</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1588911"/>
          </a:xfrm>
        </p:spPr>
        <p:txBody>
          <a:bodyPr>
            <a:normAutofit/>
          </a:bodyPr>
          <a:lstStyle/>
          <a:p>
            <a:pPr>
              <a:buFont typeface="Wingdings" panose="05000000000000000000" pitchFamily="2" charset="2"/>
              <a:buChar char="l"/>
            </a:pPr>
            <a:r>
              <a:rPr kumimoji="1" lang="en-US" altLang="ja-JP" sz="2800" dirty="0"/>
              <a:t>HMD</a:t>
            </a:r>
            <a:r>
              <a:rPr kumimoji="1" lang="ja-JP" altLang="en-US" sz="2800" dirty="0"/>
              <a:t>（</a:t>
            </a:r>
            <a:r>
              <a:rPr kumimoji="1" lang="en-US" altLang="ja-JP" sz="2800" dirty="0"/>
              <a:t>Head Mounted</a:t>
            </a:r>
            <a:r>
              <a:rPr lang="ja-JP" altLang="en-US" sz="2800" dirty="0"/>
              <a:t> </a:t>
            </a:r>
            <a:r>
              <a:rPr lang="en-US" altLang="ja-JP" sz="2800" dirty="0"/>
              <a:t>Display</a:t>
            </a:r>
            <a:r>
              <a:rPr kumimoji="1" lang="ja-JP" altLang="en-US" sz="2800" dirty="0"/>
              <a:t>）は</a:t>
            </a:r>
            <a:r>
              <a:rPr kumimoji="1" lang="en-US" altLang="ja-JP" sz="2800" dirty="0"/>
              <a:t>Oculus Quest</a:t>
            </a:r>
            <a:r>
              <a:rPr kumimoji="1" lang="ja-JP" altLang="en-US" sz="2800" dirty="0"/>
              <a:t>を使用</a:t>
            </a:r>
            <a:endParaRPr kumimoji="1" lang="en-US" altLang="ja-JP" sz="2800" dirty="0"/>
          </a:p>
          <a:p>
            <a:pPr>
              <a:buFont typeface="Wingdings" panose="05000000000000000000" pitchFamily="2" charset="2"/>
              <a:buChar char="l"/>
            </a:pPr>
            <a:r>
              <a:rPr kumimoji="1" lang="ja-JP" altLang="en-US" sz="2800" dirty="0"/>
              <a:t>ハンドトラッキングは</a:t>
            </a:r>
            <a:r>
              <a:rPr kumimoji="1" lang="en-US" altLang="ja-JP" sz="2800" dirty="0"/>
              <a:t>Oculus Quest</a:t>
            </a:r>
            <a:r>
              <a:rPr kumimoji="1" lang="ja-JP" altLang="en-US" sz="2800" dirty="0"/>
              <a:t>の機能として提供</a:t>
            </a:r>
            <a:endParaRPr kumimoji="1" lang="en-US" altLang="ja-JP" sz="2800" dirty="0"/>
          </a:p>
          <a:p>
            <a:pPr>
              <a:buFont typeface="Wingdings" panose="05000000000000000000" pitchFamily="2" charset="2"/>
              <a:buChar char="l"/>
            </a:pPr>
            <a:r>
              <a:rPr kumimoji="1" lang="en-US" altLang="ja-JP" sz="2800" dirty="0"/>
              <a:t>Facebook</a:t>
            </a:r>
            <a:r>
              <a:rPr kumimoji="1" lang="ja-JP" altLang="en-US" sz="2800" dirty="0"/>
              <a:t>より公開された開発者ツールを通じて利用</a:t>
            </a:r>
            <a:endParaRPr kumimoji="1" lang="en-US" altLang="ja-JP" sz="2800" dirty="0"/>
          </a:p>
          <a:p>
            <a:pPr>
              <a:buFont typeface="Wingdings" panose="05000000000000000000" pitchFamily="2" charset="2"/>
              <a:buChar char="l"/>
            </a:pPr>
            <a:endParaRPr lang="en-US" altLang="ja-JP" sz="2800" dirty="0"/>
          </a:p>
        </p:txBody>
      </p:sp>
      <p:sp>
        <p:nvSpPr>
          <p:cNvPr id="4" name="下矢印 3">
            <a:extLst>
              <a:ext uri="{FF2B5EF4-FFF2-40B4-BE49-F238E27FC236}">
                <a16:creationId xmlns:a16="http://schemas.microsoft.com/office/drawing/2014/main" id="{E28FBF97-D3B2-41FF-A7D7-DDC8AF9C5D56}"/>
              </a:ext>
            </a:extLst>
          </p:cNvPr>
          <p:cNvSpPr/>
          <p:nvPr/>
        </p:nvSpPr>
        <p:spPr>
          <a:xfrm rot="16200000">
            <a:off x="4295769" y="4592147"/>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E2DBAFA5-B144-4857-A24F-C5316D6D98B9}"/>
              </a:ext>
            </a:extLst>
          </p:cNvPr>
          <p:cNvSpPr/>
          <p:nvPr/>
        </p:nvSpPr>
        <p:spPr>
          <a:xfrm rot="16200000">
            <a:off x="8031707" y="4609909"/>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5" name="グループ化 14">
            <a:extLst>
              <a:ext uri="{FF2B5EF4-FFF2-40B4-BE49-F238E27FC236}">
                <a16:creationId xmlns:a16="http://schemas.microsoft.com/office/drawing/2014/main" id="{2583DC95-F21D-499C-AEEF-FE9E294BF1C2}"/>
              </a:ext>
            </a:extLst>
          </p:cNvPr>
          <p:cNvGrpSpPr/>
          <p:nvPr/>
        </p:nvGrpSpPr>
        <p:grpSpPr>
          <a:xfrm>
            <a:off x="143545" y="3609475"/>
            <a:ext cx="4079540" cy="2193794"/>
            <a:chOff x="7074569" y="1661704"/>
            <a:chExt cx="5117430" cy="2636756"/>
          </a:xfrm>
        </p:grpSpPr>
        <p:pic>
          <p:nvPicPr>
            <p:cNvPr id="9" name="図 8">
              <a:extLst>
                <a:ext uri="{FF2B5EF4-FFF2-40B4-BE49-F238E27FC236}">
                  <a16:creationId xmlns:a16="http://schemas.microsoft.com/office/drawing/2014/main" id="{B85298D5-C8A2-4368-A823-3E13347B4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569" y="1661704"/>
              <a:ext cx="5117430" cy="2636756"/>
            </a:xfrm>
            <a:prstGeom prst="rect">
              <a:avLst/>
            </a:prstGeom>
          </p:spPr>
        </p:pic>
        <p:sp>
          <p:nvSpPr>
            <p:cNvPr id="10" name="正方形/長方形 9">
              <a:extLst>
                <a:ext uri="{FF2B5EF4-FFF2-40B4-BE49-F238E27FC236}">
                  <a16:creationId xmlns:a16="http://schemas.microsoft.com/office/drawing/2014/main" id="{CFF7B22B-ACFB-4F98-B13C-ED78275C4CF3}"/>
                </a:ext>
              </a:extLst>
            </p:cNvPr>
            <p:cNvSpPr/>
            <p:nvPr/>
          </p:nvSpPr>
          <p:spPr>
            <a:xfrm>
              <a:off x="8507327" y="2641599"/>
              <a:ext cx="1611232" cy="4023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a:t>
              </a:r>
            </a:p>
          </p:txBody>
        </p:sp>
        <p:sp>
          <p:nvSpPr>
            <p:cNvPr id="11" name="楕円 10">
              <a:extLst>
                <a:ext uri="{FF2B5EF4-FFF2-40B4-BE49-F238E27FC236}">
                  <a16:creationId xmlns:a16="http://schemas.microsoft.com/office/drawing/2014/main" id="{4B9399AD-7A6B-43EA-8CE2-B904BF27A661}"/>
                </a:ext>
              </a:extLst>
            </p:cNvPr>
            <p:cNvSpPr/>
            <p:nvPr/>
          </p:nvSpPr>
          <p:spPr>
            <a:xfrm>
              <a:off x="7423151" y="2028825"/>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2EB559A-5EF3-455A-A1D5-58FE6743F0AB}"/>
                </a:ext>
              </a:extLst>
            </p:cNvPr>
            <p:cNvSpPr/>
            <p:nvPr/>
          </p:nvSpPr>
          <p:spPr>
            <a:xfrm>
              <a:off x="11271251" y="2162420"/>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9220367-6705-45A7-8123-AB8A756FC28F}"/>
                </a:ext>
              </a:extLst>
            </p:cNvPr>
            <p:cNvSpPr/>
            <p:nvPr/>
          </p:nvSpPr>
          <p:spPr>
            <a:xfrm>
              <a:off x="10718801" y="3876651"/>
              <a:ext cx="253999" cy="26718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29BF9AE-A9A8-41CE-B075-935ECCC7FDD5}"/>
                </a:ext>
              </a:extLst>
            </p:cNvPr>
            <p:cNvSpPr/>
            <p:nvPr/>
          </p:nvSpPr>
          <p:spPr>
            <a:xfrm>
              <a:off x="8102577" y="3736131"/>
              <a:ext cx="260398" cy="2604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6333FC3D-6ABC-4A65-8CE9-E71F9935C63A}"/>
              </a:ext>
            </a:extLst>
          </p:cNvPr>
          <p:cNvSpPr txBox="1"/>
          <p:nvPr/>
        </p:nvSpPr>
        <p:spPr>
          <a:xfrm>
            <a:off x="137097" y="5875287"/>
            <a:ext cx="4217821" cy="461665"/>
          </a:xfrm>
          <a:prstGeom prst="rect">
            <a:avLst/>
          </a:prstGeom>
          <a:noFill/>
        </p:spPr>
        <p:txBody>
          <a:bodyPr wrap="none" rtlCol="0">
            <a:spAutoFit/>
          </a:bodyPr>
          <a:lstStyle/>
          <a:p>
            <a:r>
              <a:rPr kumimoji="1" lang="ja-JP" altLang="en-US" sz="2400" dirty="0"/>
              <a:t>四隅の赤外線カメラで手を検出</a:t>
            </a:r>
            <a:endParaRPr kumimoji="1" lang="en-US" altLang="ja-JP" sz="2400" dirty="0"/>
          </a:p>
        </p:txBody>
      </p:sp>
      <p:sp>
        <p:nvSpPr>
          <p:cNvPr id="17" name="テキスト ボックス 16">
            <a:extLst>
              <a:ext uri="{FF2B5EF4-FFF2-40B4-BE49-F238E27FC236}">
                <a16:creationId xmlns:a16="http://schemas.microsoft.com/office/drawing/2014/main" id="{2669A9DE-B469-4229-860A-249F385E4B7D}"/>
              </a:ext>
            </a:extLst>
          </p:cNvPr>
          <p:cNvSpPr txBox="1"/>
          <p:nvPr/>
        </p:nvSpPr>
        <p:spPr>
          <a:xfrm>
            <a:off x="4031895" y="6317874"/>
            <a:ext cx="4608954" cy="461665"/>
          </a:xfrm>
          <a:prstGeom prst="rect">
            <a:avLst/>
          </a:prstGeom>
          <a:noFill/>
        </p:spPr>
        <p:txBody>
          <a:bodyPr wrap="none" rtlCol="0">
            <a:spAutoFit/>
          </a:bodyPr>
          <a:lstStyle/>
          <a:p>
            <a:r>
              <a:rPr kumimoji="1" lang="ja-JP" altLang="en-US" sz="2400" dirty="0"/>
              <a:t>指の関節角度を推定、手指を認識</a:t>
            </a:r>
            <a:endParaRPr kumimoji="1" lang="en-US" altLang="ja-JP" sz="2400" dirty="0"/>
          </a:p>
        </p:txBody>
      </p:sp>
      <p:sp>
        <p:nvSpPr>
          <p:cNvPr id="18" name="テキスト ボックス 17">
            <a:extLst>
              <a:ext uri="{FF2B5EF4-FFF2-40B4-BE49-F238E27FC236}">
                <a16:creationId xmlns:a16="http://schemas.microsoft.com/office/drawing/2014/main" id="{8C2194EA-DF40-42F8-9AFB-C9335AD90AC3}"/>
              </a:ext>
            </a:extLst>
          </p:cNvPr>
          <p:cNvSpPr txBox="1"/>
          <p:nvPr/>
        </p:nvSpPr>
        <p:spPr>
          <a:xfrm>
            <a:off x="8540241" y="5744942"/>
            <a:ext cx="3583032" cy="830997"/>
          </a:xfrm>
          <a:prstGeom prst="rect">
            <a:avLst/>
          </a:prstGeom>
          <a:noFill/>
        </p:spPr>
        <p:txBody>
          <a:bodyPr wrap="none" rtlCol="0">
            <a:spAutoFit/>
          </a:bodyPr>
          <a:lstStyle/>
          <a:p>
            <a:r>
              <a:rPr lang="ja-JP" altLang="en-US" sz="2400" dirty="0"/>
              <a:t>ゲームエンジン上に表現、</a:t>
            </a:r>
            <a:endParaRPr lang="en-US" altLang="ja-JP" sz="2400" dirty="0"/>
          </a:p>
          <a:p>
            <a:r>
              <a:rPr lang="ja-JP" altLang="en-US" sz="2400" dirty="0"/>
              <a:t>手指３Ｄモデルを利用</a:t>
            </a:r>
            <a:endParaRPr kumimoji="1" lang="ja-JP" altLang="en-US" sz="2400" dirty="0"/>
          </a:p>
        </p:txBody>
      </p:sp>
      <p:pic>
        <p:nvPicPr>
          <p:cNvPr id="19" name="図 18">
            <a:extLst>
              <a:ext uri="{FF2B5EF4-FFF2-40B4-BE49-F238E27FC236}">
                <a16:creationId xmlns:a16="http://schemas.microsoft.com/office/drawing/2014/main" id="{751ED164-0566-472E-91F5-4D67E67A1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9136" y="3662645"/>
            <a:ext cx="3194472" cy="2193794"/>
          </a:xfrm>
          <a:prstGeom prst="rect">
            <a:avLst/>
          </a:prstGeom>
        </p:spPr>
      </p:pic>
      <p:sp>
        <p:nvSpPr>
          <p:cNvPr id="20" name="テキスト ボックス 19">
            <a:extLst>
              <a:ext uri="{FF2B5EF4-FFF2-40B4-BE49-F238E27FC236}">
                <a16:creationId xmlns:a16="http://schemas.microsoft.com/office/drawing/2014/main" id="{4F1C0DF0-C483-4866-8BD9-03F2197D6927}"/>
              </a:ext>
            </a:extLst>
          </p:cNvPr>
          <p:cNvSpPr txBox="1"/>
          <p:nvPr/>
        </p:nvSpPr>
        <p:spPr>
          <a:xfrm>
            <a:off x="4354918" y="5836484"/>
            <a:ext cx="3801105" cy="276999"/>
          </a:xfrm>
          <a:prstGeom prst="rect">
            <a:avLst/>
          </a:prstGeom>
          <a:noFill/>
        </p:spPr>
        <p:txBody>
          <a:bodyPr wrap="none" rtlCol="0">
            <a:spAutoFit/>
          </a:bodyPr>
          <a:lstStyle/>
          <a:p>
            <a:r>
              <a:rPr kumimoji="1" lang="ja-JP" altLang="en-US" sz="1200" dirty="0"/>
              <a:t>出典：</a:t>
            </a:r>
            <a:r>
              <a:rPr kumimoji="1" lang="en-US" altLang="ja-JP" sz="1200" dirty="0"/>
              <a:t> https://www.youtube.com/watch?v=5_bVkbG1ZCo</a:t>
            </a:r>
          </a:p>
        </p:txBody>
      </p:sp>
      <p:pic>
        <p:nvPicPr>
          <p:cNvPr id="22" name="図 21">
            <a:extLst>
              <a:ext uri="{FF2B5EF4-FFF2-40B4-BE49-F238E27FC236}">
                <a16:creationId xmlns:a16="http://schemas.microsoft.com/office/drawing/2014/main" id="{0B3D10E2-DE58-445E-90ED-1A178DD7E5E4}"/>
              </a:ext>
            </a:extLst>
          </p:cNvPr>
          <p:cNvPicPr>
            <a:picLocks noChangeAspect="1"/>
          </p:cNvPicPr>
          <p:nvPr/>
        </p:nvPicPr>
        <p:blipFill rotWithShape="1">
          <a:blip r:embed="rId5">
            <a:extLst>
              <a:ext uri="{28A0092B-C50C-407E-A947-70E740481C1C}">
                <a14:useLocalDpi xmlns:a14="http://schemas.microsoft.com/office/drawing/2010/main" val="0"/>
              </a:ext>
            </a:extLst>
          </a:blip>
          <a:srcRect l="13972" t="47368" r="4328" b="6702"/>
          <a:stretch/>
        </p:blipFill>
        <p:spPr>
          <a:xfrm>
            <a:off x="8469470" y="3705874"/>
            <a:ext cx="3578985" cy="2011980"/>
          </a:xfrm>
          <a:prstGeom prst="rect">
            <a:avLst/>
          </a:prstGeom>
        </p:spPr>
      </p:pic>
      <p:sp>
        <p:nvSpPr>
          <p:cNvPr id="6" name="正方形/長方形 5">
            <a:extLst>
              <a:ext uri="{FF2B5EF4-FFF2-40B4-BE49-F238E27FC236}">
                <a16:creationId xmlns:a16="http://schemas.microsoft.com/office/drawing/2014/main" id="{0060D5FA-8061-4C44-9D64-89E0261CDBBB}"/>
              </a:ext>
            </a:extLst>
          </p:cNvPr>
          <p:cNvSpPr/>
          <p:nvPr/>
        </p:nvSpPr>
        <p:spPr>
          <a:xfrm>
            <a:off x="4753907" y="4549134"/>
            <a:ext cx="1670955" cy="5396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赤外線カメラ上で認識した手指</a:t>
            </a:r>
          </a:p>
        </p:txBody>
      </p:sp>
    </p:spTree>
    <p:extLst>
      <p:ext uri="{BB962C8B-B14F-4D97-AF65-F5344CB8AC3E}">
        <p14:creationId xmlns:p14="http://schemas.microsoft.com/office/powerpoint/2010/main" val="25195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学習モードの流れ</a:t>
            </a:r>
          </a:p>
        </p:txBody>
      </p:sp>
      <p:pic>
        <p:nvPicPr>
          <p:cNvPr id="4" name="図 3">
            <a:extLst>
              <a:ext uri="{FF2B5EF4-FFF2-40B4-BE49-F238E27FC236}">
                <a16:creationId xmlns:a16="http://schemas.microsoft.com/office/drawing/2014/main" id="{A30E10DC-8223-49AF-BD22-EF15E7221B05}"/>
              </a:ext>
            </a:extLst>
          </p:cNvPr>
          <p:cNvPicPr>
            <a:picLocks noChangeAspect="1"/>
          </p:cNvPicPr>
          <p:nvPr/>
        </p:nvPicPr>
        <p:blipFill>
          <a:blip r:embed="rId3"/>
          <a:stretch>
            <a:fillRect/>
          </a:stretch>
        </p:blipFill>
        <p:spPr>
          <a:xfrm>
            <a:off x="3322597" y="1874921"/>
            <a:ext cx="2342096" cy="2394288"/>
          </a:xfrm>
          <a:prstGeom prst="rect">
            <a:avLst/>
          </a:prstGeom>
        </p:spPr>
      </p:pic>
      <p:pic>
        <p:nvPicPr>
          <p:cNvPr id="5" name="図 4">
            <a:extLst>
              <a:ext uri="{FF2B5EF4-FFF2-40B4-BE49-F238E27FC236}">
                <a16:creationId xmlns:a16="http://schemas.microsoft.com/office/drawing/2014/main" id="{03886CE0-A49B-4373-90B1-BFFB8EA7103B}"/>
              </a:ext>
            </a:extLst>
          </p:cNvPr>
          <p:cNvPicPr>
            <a:picLocks noChangeAspect="1"/>
          </p:cNvPicPr>
          <p:nvPr/>
        </p:nvPicPr>
        <p:blipFill rotWithShape="1">
          <a:blip r:embed="rId4"/>
          <a:srcRect l="6867"/>
          <a:stretch/>
        </p:blipFill>
        <p:spPr>
          <a:xfrm>
            <a:off x="6279931" y="1874921"/>
            <a:ext cx="2411320" cy="2394286"/>
          </a:xfrm>
          <a:prstGeom prst="rect">
            <a:avLst/>
          </a:prstGeom>
        </p:spPr>
      </p:pic>
      <p:pic>
        <p:nvPicPr>
          <p:cNvPr id="6" name="図 5">
            <a:extLst>
              <a:ext uri="{FF2B5EF4-FFF2-40B4-BE49-F238E27FC236}">
                <a16:creationId xmlns:a16="http://schemas.microsoft.com/office/drawing/2014/main" id="{93838AD3-AAB1-4ABD-9187-1C3F1C211BE1}"/>
              </a:ext>
            </a:extLst>
          </p:cNvPr>
          <p:cNvPicPr>
            <a:picLocks noChangeAspect="1"/>
          </p:cNvPicPr>
          <p:nvPr/>
        </p:nvPicPr>
        <p:blipFill rotWithShape="1">
          <a:blip r:embed="rId5"/>
          <a:srcRect l="7167"/>
          <a:stretch/>
        </p:blipFill>
        <p:spPr>
          <a:xfrm>
            <a:off x="9325095" y="1874922"/>
            <a:ext cx="2663031" cy="2394284"/>
          </a:xfrm>
          <a:prstGeom prst="rect">
            <a:avLst/>
          </a:prstGeom>
        </p:spPr>
      </p:pic>
      <p:sp>
        <p:nvSpPr>
          <p:cNvPr id="7" name="下矢印 3">
            <a:extLst>
              <a:ext uri="{FF2B5EF4-FFF2-40B4-BE49-F238E27FC236}">
                <a16:creationId xmlns:a16="http://schemas.microsoft.com/office/drawing/2014/main" id="{DE5CDFB4-3924-4031-86A3-0A5B58A8A9E7}"/>
              </a:ext>
            </a:extLst>
          </p:cNvPr>
          <p:cNvSpPr/>
          <p:nvPr/>
        </p:nvSpPr>
        <p:spPr>
          <a:xfrm rot="16200000">
            <a:off x="5750451" y="2859505"/>
            <a:ext cx="425116" cy="425116"/>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下矢印 3">
            <a:extLst>
              <a:ext uri="{FF2B5EF4-FFF2-40B4-BE49-F238E27FC236}">
                <a16:creationId xmlns:a16="http://schemas.microsoft.com/office/drawing/2014/main" id="{3C7F5644-9FC5-4755-88DB-0BBD6D9F3D10}"/>
              </a:ext>
            </a:extLst>
          </p:cNvPr>
          <p:cNvSpPr/>
          <p:nvPr/>
        </p:nvSpPr>
        <p:spPr>
          <a:xfrm rot="16200000">
            <a:off x="8814221" y="2859505"/>
            <a:ext cx="425116" cy="425116"/>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9" name="図 8">
            <a:extLst>
              <a:ext uri="{FF2B5EF4-FFF2-40B4-BE49-F238E27FC236}">
                <a16:creationId xmlns:a16="http://schemas.microsoft.com/office/drawing/2014/main" id="{AFD56E41-2D1C-40C8-8005-FF3FBF9F48B9}"/>
              </a:ext>
            </a:extLst>
          </p:cNvPr>
          <p:cNvPicPr>
            <a:picLocks noChangeAspect="1"/>
          </p:cNvPicPr>
          <p:nvPr/>
        </p:nvPicPr>
        <p:blipFill rotWithShape="1">
          <a:blip r:embed="rId6"/>
          <a:srcRect l="6608"/>
          <a:stretch/>
        </p:blipFill>
        <p:spPr>
          <a:xfrm>
            <a:off x="157680" y="1874924"/>
            <a:ext cx="2614478" cy="2394282"/>
          </a:xfrm>
          <a:prstGeom prst="rect">
            <a:avLst/>
          </a:prstGeom>
        </p:spPr>
      </p:pic>
      <p:sp>
        <p:nvSpPr>
          <p:cNvPr id="10" name="下矢印 3">
            <a:extLst>
              <a:ext uri="{FF2B5EF4-FFF2-40B4-BE49-F238E27FC236}">
                <a16:creationId xmlns:a16="http://schemas.microsoft.com/office/drawing/2014/main" id="{5096632E-DDDB-4670-BA15-32989BF0F6B8}"/>
              </a:ext>
            </a:extLst>
          </p:cNvPr>
          <p:cNvSpPr/>
          <p:nvPr/>
        </p:nvSpPr>
        <p:spPr>
          <a:xfrm rot="16200000">
            <a:off x="2809482" y="2851482"/>
            <a:ext cx="425116" cy="425116"/>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a:extLst>
              <a:ext uri="{FF2B5EF4-FFF2-40B4-BE49-F238E27FC236}">
                <a16:creationId xmlns:a16="http://schemas.microsoft.com/office/drawing/2014/main" id="{52362541-6A4F-459E-94BD-42A25049661D}"/>
              </a:ext>
            </a:extLst>
          </p:cNvPr>
          <p:cNvSpPr txBox="1"/>
          <p:nvPr/>
        </p:nvSpPr>
        <p:spPr>
          <a:xfrm>
            <a:off x="678504" y="4561979"/>
            <a:ext cx="1620957" cy="523220"/>
          </a:xfrm>
          <a:prstGeom prst="rect">
            <a:avLst/>
          </a:prstGeom>
          <a:noFill/>
        </p:spPr>
        <p:txBody>
          <a:bodyPr wrap="none" rtlCol="0">
            <a:spAutoFit/>
          </a:bodyPr>
          <a:lstStyle/>
          <a:p>
            <a:r>
              <a:rPr kumimoji="1" lang="ja-JP" altLang="en-US" sz="2800" dirty="0"/>
              <a:t>学習開始</a:t>
            </a:r>
            <a:endParaRPr kumimoji="1" lang="en-US" altLang="ja-JP" sz="2800" dirty="0"/>
          </a:p>
        </p:txBody>
      </p:sp>
      <p:sp>
        <p:nvSpPr>
          <p:cNvPr id="12" name="テキスト ボックス 11">
            <a:extLst>
              <a:ext uri="{FF2B5EF4-FFF2-40B4-BE49-F238E27FC236}">
                <a16:creationId xmlns:a16="http://schemas.microsoft.com/office/drawing/2014/main" id="{55508A34-D919-4892-B75E-439C90D2ADD5}"/>
              </a:ext>
            </a:extLst>
          </p:cNvPr>
          <p:cNvSpPr txBox="1"/>
          <p:nvPr/>
        </p:nvSpPr>
        <p:spPr>
          <a:xfrm>
            <a:off x="3055610" y="4561979"/>
            <a:ext cx="2924198" cy="523220"/>
          </a:xfrm>
          <a:prstGeom prst="rect">
            <a:avLst/>
          </a:prstGeom>
          <a:noFill/>
        </p:spPr>
        <p:txBody>
          <a:bodyPr wrap="none" rtlCol="0">
            <a:spAutoFit/>
          </a:bodyPr>
          <a:lstStyle/>
          <a:p>
            <a:r>
              <a:rPr kumimoji="1" lang="ja-JP" altLang="en-US" sz="2800" dirty="0"/>
              <a:t>手本が表示される</a:t>
            </a:r>
            <a:endParaRPr kumimoji="1" lang="en-US" altLang="ja-JP" sz="2800" dirty="0"/>
          </a:p>
        </p:txBody>
      </p:sp>
      <p:sp>
        <p:nvSpPr>
          <p:cNvPr id="13" name="テキスト ボックス 12">
            <a:extLst>
              <a:ext uri="{FF2B5EF4-FFF2-40B4-BE49-F238E27FC236}">
                <a16:creationId xmlns:a16="http://schemas.microsoft.com/office/drawing/2014/main" id="{6399186F-7D67-4036-846E-6F77CEC60BFF}"/>
              </a:ext>
            </a:extLst>
          </p:cNvPr>
          <p:cNvSpPr txBox="1"/>
          <p:nvPr/>
        </p:nvSpPr>
        <p:spPr>
          <a:xfrm>
            <a:off x="6178201" y="4561979"/>
            <a:ext cx="2662908" cy="523220"/>
          </a:xfrm>
          <a:prstGeom prst="rect">
            <a:avLst/>
          </a:prstGeom>
          <a:noFill/>
        </p:spPr>
        <p:txBody>
          <a:bodyPr wrap="none" rtlCol="0">
            <a:spAutoFit/>
          </a:bodyPr>
          <a:lstStyle/>
          <a:p>
            <a:r>
              <a:rPr kumimoji="1" lang="ja-JP" altLang="en-US" sz="2800" dirty="0"/>
              <a:t>正解で色が変化</a:t>
            </a:r>
            <a:endParaRPr kumimoji="1" lang="en-US" altLang="ja-JP" sz="2800" dirty="0"/>
          </a:p>
        </p:txBody>
      </p:sp>
      <p:sp>
        <p:nvSpPr>
          <p:cNvPr id="14" name="テキスト ボックス 13">
            <a:extLst>
              <a:ext uri="{FF2B5EF4-FFF2-40B4-BE49-F238E27FC236}">
                <a16:creationId xmlns:a16="http://schemas.microsoft.com/office/drawing/2014/main" id="{82042A33-DB8B-4B82-A91D-525E154EDCC1}"/>
              </a:ext>
            </a:extLst>
          </p:cNvPr>
          <p:cNvSpPr txBox="1"/>
          <p:nvPr/>
        </p:nvSpPr>
        <p:spPr>
          <a:xfrm>
            <a:off x="9870195" y="4548865"/>
            <a:ext cx="1620957" cy="523220"/>
          </a:xfrm>
          <a:prstGeom prst="rect">
            <a:avLst/>
          </a:prstGeom>
          <a:noFill/>
        </p:spPr>
        <p:txBody>
          <a:bodyPr wrap="none" rtlCol="0">
            <a:spAutoFit/>
          </a:bodyPr>
          <a:lstStyle/>
          <a:p>
            <a:r>
              <a:rPr kumimoji="1" lang="ja-JP" altLang="en-US" sz="2800" dirty="0"/>
              <a:t>学習終了</a:t>
            </a:r>
            <a:endParaRPr kumimoji="1" lang="en-US" altLang="ja-JP" sz="2800" dirty="0"/>
          </a:p>
        </p:txBody>
      </p:sp>
    </p:spTree>
    <p:extLst>
      <p:ext uri="{BB962C8B-B14F-4D97-AF65-F5344CB8AC3E}">
        <p14:creationId xmlns:p14="http://schemas.microsoft.com/office/powerpoint/2010/main" val="25032873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動作の様子</a:t>
            </a:r>
          </a:p>
        </p:txBody>
      </p:sp>
      <p:pic>
        <p:nvPicPr>
          <p:cNvPr id="6" name="handmov4">
            <a:hlinkClick r:id="" action="ppaction://media"/>
            <a:extLst>
              <a:ext uri="{FF2B5EF4-FFF2-40B4-BE49-F238E27FC236}">
                <a16:creationId xmlns:a16="http://schemas.microsoft.com/office/drawing/2014/main" id="{CD0026F8-2CC8-4112-9786-053CC0961C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66422" y="1600200"/>
            <a:ext cx="8859156" cy="4983161"/>
          </a:xfrm>
        </p:spPr>
      </p:pic>
    </p:spTree>
    <p:extLst>
      <p:ext uri="{BB962C8B-B14F-4D97-AF65-F5344CB8AC3E}">
        <p14:creationId xmlns:p14="http://schemas.microsoft.com/office/powerpoint/2010/main" val="2554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手形状の識別手法</a:t>
            </a:r>
          </a:p>
        </p:txBody>
      </p:sp>
      <mc:AlternateContent xmlns:mc="http://schemas.openxmlformats.org/markup-compatibility/2006" xmlns:am3d="http://schemas.microsoft.com/office/drawing/2017/model3d">
        <mc:Choice Requires="am3d">
          <p:graphicFrame>
            <p:nvGraphicFramePr>
              <p:cNvPr id="4" name="コンテンツ プレースホルダー 3" descr="手 2">
                <a:extLst>
                  <a:ext uri="{FF2B5EF4-FFF2-40B4-BE49-F238E27FC236}">
                    <a16:creationId xmlns:a16="http://schemas.microsoft.com/office/drawing/2014/main" id="{1F4DB343-CED6-4F51-8F08-88B848391B7F}"/>
                  </a:ext>
                </a:extLst>
              </p:cNvPr>
              <p:cNvGraphicFramePr>
                <a:graphicFrameLocks noGrp="1" noChangeAspect="1"/>
              </p:cNvGraphicFramePr>
              <p:nvPr>
                <p:ph idx="1"/>
                <p:extLst>
                  <p:ext uri="{D42A27DB-BD31-4B8C-83A1-F6EECF244321}">
                    <p14:modId xmlns:p14="http://schemas.microsoft.com/office/powerpoint/2010/main" val="2530221042"/>
                  </p:ext>
                </p:extLst>
              </p:nvPr>
            </p:nvGraphicFramePr>
            <p:xfrm>
              <a:off x="983690" y="1428812"/>
              <a:ext cx="1970955" cy="3894304"/>
            </p:xfrm>
            <a:graphic>
              <a:graphicData uri="http://schemas.microsoft.com/office/drawing/2017/model3d">
                <am3d:model3d r:embed="rId3">
                  <am3d:spPr>
                    <a:xfrm>
                      <a:off x="0" y="0"/>
                      <a:ext cx="1970955" cy="389430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4"/>
                  </am3d:raster>
                  <am3d:objViewport viewportSz="4351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コンテンツ プレースホルダー 3" descr="手 2">
                <a:extLst>
                  <a:ext uri="{FF2B5EF4-FFF2-40B4-BE49-F238E27FC236}">
                    <a16:creationId xmlns:a16="http://schemas.microsoft.com/office/drawing/2014/main" id="{1F4DB343-CED6-4F51-8F08-88B848391B7F}"/>
                  </a:ext>
                </a:extLst>
              </p:cNvPr>
              <p:cNvPicPr>
                <a:picLocks noGrp="1" noRot="1" noChangeAspect="1" noMove="1" noResize="1" noEditPoints="1" noAdjustHandles="1" noChangeArrowheads="1" noChangeShapeType="1" noCrop="1"/>
              </p:cNvPicPr>
              <p:nvPr/>
            </p:nvPicPr>
            <p:blipFill>
              <a:blip r:embed="rId5"/>
              <a:stretch>
                <a:fillRect/>
              </a:stretch>
            </p:blipFill>
            <p:spPr>
              <a:xfrm>
                <a:off x="983690" y="1428812"/>
                <a:ext cx="1970955" cy="3894304"/>
              </a:xfrm>
              <a:prstGeom prst="rect">
                <a:avLst/>
              </a:prstGeom>
            </p:spPr>
          </p:pic>
        </mc:Fallback>
      </mc:AlternateContent>
      <p:sp>
        <p:nvSpPr>
          <p:cNvPr id="5" name="テキスト ボックス 4">
            <a:extLst>
              <a:ext uri="{FF2B5EF4-FFF2-40B4-BE49-F238E27FC236}">
                <a16:creationId xmlns:a16="http://schemas.microsoft.com/office/drawing/2014/main" id="{544A694E-C453-434A-9583-5A55812CE3AF}"/>
              </a:ext>
            </a:extLst>
          </p:cNvPr>
          <p:cNvSpPr txBox="1"/>
          <p:nvPr/>
        </p:nvSpPr>
        <p:spPr>
          <a:xfrm>
            <a:off x="4134568" y="3052798"/>
            <a:ext cx="3435557" cy="646331"/>
          </a:xfrm>
          <a:prstGeom prst="rect">
            <a:avLst/>
          </a:prstGeom>
          <a:noFill/>
        </p:spPr>
        <p:txBody>
          <a:bodyPr wrap="none" rtlCol="0">
            <a:spAutoFit/>
          </a:bodyPr>
          <a:lstStyle/>
          <a:p>
            <a:pPr algn="ctr"/>
            <a:r>
              <a:rPr kumimoji="1" lang="en-US" altLang="ja-JP" sz="2800" dirty="0"/>
              <a:t>[</a:t>
            </a:r>
            <a:r>
              <a:rPr kumimoji="1" lang="en-US" altLang="ja-JP" sz="3600" b="1" dirty="0"/>
              <a:t>0,1,1,0,0,1,1,1,1</a:t>
            </a:r>
            <a:r>
              <a:rPr kumimoji="1" lang="en-US" altLang="ja-JP" sz="2800" dirty="0"/>
              <a:t>]</a:t>
            </a:r>
          </a:p>
        </p:txBody>
      </p:sp>
      <p:cxnSp>
        <p:nvCxnSpPr>
          <p:cNvPr id="7" name="コネクタ: カギ線 6">
            <a:extLst>
              <a:ext uri="{FF2B5EF4-FFF2-40B4-BE49-F238E27FC236}">
                <a16:creationId xmlns:a16="http://schemas.microsoft.com/office/drawing/2014/main" id="{BA677229-296D-4796-9574-96CAE8508B93}"/>
              </a:ext>
            </a:extLst>
          </p:cNvPr>
          <p:cNvCxnSpPr>
            <a:cxnSpLocks/>
          </p:cNvCxnSpPr>
          <p:nvPr/>
        </p:nvCxnSpPr>
        <p:spPr>
          <a:xfrm flipV="1">
            <a:off x="1528011" y="3597442"/>
            <a:ext cx="2935705" cy="433137"/>
          </a:xfrm>
          <a:prstGeom prst="bentConnector3">
            <a:avLst>
              <a:gd name="adj1" fmla="val 10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コネクタ: カギ線 15">
            <a:extLst>
              <a:ext uri="{FF2B5EF4-FFF2-40B4-BE49-F238E27FC236}">
                <a16:creationId xmlns:a16="http://schemas.microsoft.com/office/drawing/2014/main" id="{D9C6B95D-5B48-4955-B8A7-80C1F06565C6}"/>
              </a:ext>
            </a:extLst>
          </p:cNvPr>
          <p:cNvCxnSpPr>
            <a:cxnSpLocks/>
          </p:cNvCxnSpPr>
          <p:nvPr/>
        </p:nvCxnSpPr>
        <p:spPr>
          <a:xfrm>
            <a:off x="1287379" y="2872454"/>
            <a:ext cx="3501189" cy="283774"/>
          </a:xfrm>
          <a:prstGeom prst="bentConnector3">
            <a:avLst>
              <a:gd name="adj1" fmla="val 9982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コネクタ: カギ線 23">
            <a:extLst>
              <a:ext uri="{FF2B5EF4-FFF2-40B4-BE49-F238E27FC236}">
                <a16:creationId xmlns:a16="http://schemas.microsoft.com/office/drawing/2014/main" id="{0F268767-17E9-4395-B916-0428CA7BD4BD}"/>
              </a:ext>
            </a:extLst>
          </p:cNvPr>
          <p:cNvCxnSpPr>
            <a:cxnSpLocks/>
          </p:cNvCxnSpPr>
          <p:nvPr/>
        </p:nvCxnSpPr>
        <p:spPr>
          <a:xfrm>
            <a:off x="1969167" y="2721348"/>
            <a:ext cx="3123090" cy="434880"/>
          </a:xfrm>
          <a:prstGeom prst="bentConnector3">
            <a:avLst>
              <a:gd name="adj1" fmla="val 1000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6" name="コネクタ: カギ線 35">
            <a:extLst>
              <a:ext uri="{FF2B5EF4-FFF2-40B4-BE49-F238E27FC236}">
                <a16:creationId xmlns:a16="http://schemas.microsoft.com/office/drawing/2014/main" id="{1442A495-DAB4-4901-BADD-4DBD01A5F7CA}"/>
              </a:ext>
            </a:extLst>
          </p:cNvPr>
          <p:cNvCxnSpPr>
            <a:cxnSpLocks/>
          </p:cNvCxnSpPr>
          <p:nvPr/>
        </p:nvCxnSpPr>
        <p:spPr>
          <a:xfrm>
            <a:off x="2389156" y="2527746"/>
            <a:ext cx="3081200" cy="628482"/>
          </a:xfrm>
          <a:prstGeom prst="bentConnector3">
            <a:avLst>
              <a:gd name="adj1" fmla="val 999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 name="コネクタ: カギ線 38">
            <a:extLst>
              <a:ext uri="{FF2B5EF4-FFF2-40B4-BE49-F238E27FC236}">
                <a16:creationId xmlns:a16="http://schemas.microsoft.com/office/drawing/2014/main" id="{5C2E6677-E2E8-48DE-A797-930514877929}"/>
              </a:ext>
            </a:extLst>
          </p:cNvPr>
          <p:cNvCxnSpPr>
            <a:cxnSpLocks/>
          </p:cNvCxnSpPr>
          <p:nvPr/>
        </p:nvCxnSpPr>
        <p:spPr>
          <a:xfrm>
            <a:off x="2809145" y="2334144"/>
            <a:ext cx="3043201" cy="822084"/>
          </a:xfrm>
          <a:prstGeom prst="bentConnector3">
            <a:avLst>
              <a:gd name="adj1" fmla="val 10021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44" name="グラフィックス 43" descr="ユーザー">
            <a:extLst>
              <a:ext uri="{FF2B5EF4-FFF2-40B4-BE49-F238E27FC236}">
                <a16:creationId xmlns:a16="http://schemas.microsoft.com/office/drawing/2014/main" id="{ABED7405-FF35-44BF-AB50-DA46C02661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4109" y="883348"/>
            <a:ext cx="3675999" cy="3675999"/>
          </a:xfrm>
          <a:prstGeom prst="rect">
            <a:avLst/>
          </a:prstGeom>
        </p:spPr>
      </p:pic>
      <mc:AlternateContent xmlns:mc="http://schemas.openxmlformats.org/markup-compatibility/2006" xmlns:am3d="http://schemas.microsoft.com/office/drawing/2017/model3d">
        <mc:Choice Requires="am3d">
          <p:graphicFrame>
            <p:nvGraphicFramePr>
              <p:cNvPr id="45" name="コンテンツ プレースホルダー 3" descr="手 2">
                <a:extLst>
                  <a:ext uri="{FF2B5EF4-FFF2-40B4-BE49-F238E27FC236}">
                    <a16:creationId xmlns:a16="http://schemas.microsoft.com/office/drawing/2014/main" id="{0CD7D2AE-1416-4854-B284-CAA9EA4527A7}"/>
                  </a:ext>
                </a:extLst>
              </p:cNvPr>
              <p:cNvGraphicFramePr>
                <a:graphicFrameLocks noChangeAspect="1"/>
              </p:cNvGraphicFramePr>
              <p:nvPr>
                <p:extLst>
                  <p:ext uri="{D42A27DB-BD31-4B8C-83A1-F6EECF244321}">
                    <p14:modId xmlns:p14="http://schemas.microsoft.com/office/powerpoint/2010/main" val="4015917816"/>
                  </p:ext>
                </p:extLst>
              </p:nvPr>
            </p:nvGraphicFramePr>
            <p:xfrm>
              <a:off x="9461888" y="1522364"/>
              <a:ext cx="587438" cy="1476368"/>
            </p:xfrm>
            <a:graphic>
              <a:graphicData uri="http://schemas.microsoft.com/office/drawing/2017/model3d">
                <am3d:model3d r:embed="rId3">
                  <am3d:spPr>
                    <a:xfrm>
                      <a:off x="0" y="0"/>
                      <a:ext cx="587438" cy="147636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30195" ay="162250" az="20483"/>
                    <am3d:postTrans dx="0" dy="0" dz="0"/>
                  </am3d:trans>
                  <am3d:raster rName="Office3DRenderer" rVer="16.0.8326">
                    <am3d:blip r:embed="rId8"/>
                  </am3d:raster>
                  <am3d:objViewport viewportSz="1572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5" name="コンテンツ プレースホルダー 3" descr="手 2">
                <a:extLst>
                  <a:ext uri="{FF2B5EF4-FFF2-40B4-BE49-F238E27FC236}">
                    <a16:creationId xmlns:a16="http://schemas.microsoft.com/office/drawing/2014/main" id="{0CD7D2AE-1416-4854-B284-CAA9EA4527A7}"/>
                  </a:ext>
                </a:extLst>
              </p:cNvPr>
              <p:cNvPicPr>
                <a:picLocks noGrp="1" noRot="1" noChangeAspect="1" noMove="1" noResize="1" noEditPoints="1" noAdjustHandles="1" noChangeArrowheads="1" noChangeShapeType="1" noCrop="1"/>
              </p:cNvPicPr>
              <p:nvPr/>
            </p:nvPicPr>
            <p:blipFill>
              <a:blip r:embed="rId9"/>
              <a:stretch>
                <a:fillRect/>
              </a:stretch>
            </p:blipFill>
            <p:spPr>
              <a:xfrm>
                <a:off x="9461888" y="1522364"/>
                <a:ext cx="587438" cy="1476368"/>
              </a:xfrm>
              <a:prstGeom prst="rect">
                <a:avLst/>
              </a:prstGeom>
            </p:spPr>
          </p:pic>
        </mc:Fallback>
      </mc:AlternateContent>
      <p:cxnSp>
        <p:nvCxnSpPr>
          <p:cNvPr id="49" name="直線コネクタ 48">
            <a:extLst>
              <a:ext uri="{FF2B5EF4-FFF2-40B4-BE49-F238E27FC236}">
                <a16:creationId xmlns:a16="http://schemas.microsoft.com/office/drawing/2014/main" id="{32CE2BF4-BCED-4453-8D47-768106D1B320}"/>
              </a:ext>
            </a:extLst>
          </p:cNvPr>
          <p:cNvCxnSpPr>
            <a:cxnSpLocks/>
          </p:cNvCxnSpPr>
          <p:nvPr/>
        </p:nvCxnSpPr>
        <p:spPr>
          <a:xfrm>
            <a:off x="7799099" y="2793878"/>
            <a:ext cx="385786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6D97FA55-42A4-4A31-9334-2311BB4B666B}"/>
              </a:ext>
            </a:extLst>
          </p:cNvPr>
          <p:cNvCxnSpPr>
            <a:cxnSpLocks/>
          </p:cNvCxnSpPr>
          <p:nvPr/>
        </p:nvCxnSpPr>
        <p:spPr>
          <a:xfrm>
            <a:off x="9132483"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660EC355-CB93-477F-9F86-CC9ADC718AAC}"/>
              </a:ext>
            </a:extLst>
          </p:cNvPr>
          <p:cNvCxnSpPr>
            <a:cxnSpLocks/>
          </p:cNvCxnSpPr>
          <p:nvPr/>
        </p:nvCxnSpPr>
        <p:spPr>
          <a:xfrm>
            <a:off x="10343662"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id="{C4E0AB5C-85C7-4B79-9166-BA5AD052E13B}"/>
              </a:ext>
            </a:extLst>
          </p:cNvPr>
          <p:cNvSpPr/>
          <p:nvPr/>
        </p:nvSpPr>
        <p:spPr>
          <a:xfrm>
            <a:off x="9607986" y="2330013"/>
            <a:ext cx="149623" cy="14962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a16="http://schemas.microsoft.com/office/drawing/2014/main" id="{F9BC827E-7B18-48B4-909D-B9E8700CD019}"/>
              </a:ext>
            </a:extLst>
          </p:cNvPr>
          <p:cNvCxnSpPr>
            <a:cxnSpLocks/>
            <a:stCxn id="44" idx="0"/>
          </p:cNvCxnSpPr>
          <p:nvPr/>
        </p:nvCxnSpPr>
        <p:spPr>
          <a:xfrm rot="16200000" flipH="1" flipV="1">
            <a:off x="7167526" y="591644"/>
            <a:ext cx="2272880" cy="2856287"/>
          </a:xfrm>
          <a:prstGeom prst="bentConnector4">
            <a:avLst>
              <a:gd name="adj1" fmla="val -10058"/>
              <a:gd name="adj2" fmla="val 10028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4" name="コネクタ: カギ線 63">
            <a:extLst>
              <a:ext uri="{FF2B5EF4-FFF2-40B4-BE49-F238E27FC236}">
                <a16:creationId xmlns:a16="http://schemas.microsoft.com/office/drawing/2014/main" id="{7F6DF00A-FDD3-481C-BAE8-6D828D78A41E}"/>
              </a:ext>
            </a:extLst>
          </p:cNvPr>
          <p:cNvCxnSpPr>
            <a:cxnSpLocks/>
          </p:cNvCxnSpPr>
          <p:nvPr/>
        </p:nvCxnSpPr>
        <p:spPr>
          <a:xfrm rot="10800000" flipV="1">
            <a:off x="6558609" y="1931650"/>
            <a:ext cx="1305852" cy="1224578"/>
          </a:xfrm>
          <a:prstGeom prst="bentConnector3">
            <a:avLst>
              <a:gd name="adj1" fmla="val 100675"/>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2" name="テキスト ボックス 71">
            <a:extLst>
              <a:ext uri="{FF2B5EF4-FFF2-40B4-BE49-F238E27FC236}">
                <a16:creationId xmlns:a16="http://schemas.microsoft.com/office/drawing/2014/main" id="{E986FBEA-4AFE-4CE7-A2A9-9BA7F09E8D27}"/>
              </a:ext>
            </a:extLst>
          </p:cNvPr>
          <p:cNvSpPr txBox="1"/>
          <p:nvPr/>
        </p:nvSpPr>
        <p:spPr>
          <a:xfrm>
            <a:off x="983690" y="6099790"/>
            <a:ext cx="1258678" cy="523220"/>
          </a:xfrm>
          <a:prstGeom prst="rect">
            <a:avLst/>
          </a:prstGeom>
          <a:noFill/>
        </p:spPr>
        <p:txBody>
          <a:bodyPr wrap="none" rtlCol="0">
            <a:spAutoFit/>
          </a:bodyPr>
          <a:lstStyle/>
          <a:p>
            <a:r>
              <a:rPr kumimoji="1" lang="en-US" altLang="ja-JP" sz="2800" dirty="0"/>
              <a:t>0</a:t>
            </a:r>
            <a:r>
              <a:rPr kumimoji="1" lang="ja-JP" altLang="en-US" sz="2800" dirty="0"/>
              <a:t>：曲げ</a:t>
            </a:r>
            <a:endParaRPr kumimoji="1" lang="en-US" altLang="ja-JP" sz="2800" dirty="0"/>
          </a:p>
        </p:txBody>
      </p:sp>
      <p:sp>
        <p:nvSpPr>
          <p:cNvPr id="73" name="テキスト ボックス 72">
            <a:extLst>
              <a:ext uri="{FF2B5EF4-FFF2-40B4-BE49-F238E27FC236}">
                <a16:creationId xmlns:a16="http://schemas.microsoft.com/office/drawing/2014/main" id="{F698912B-F977-4B11-B05B-9C711993850D}"/>
              </a:ext>
            </a:extLst>
          </p:cNvPr>
          <p:cNvSpPr txBox="1"/>
          <p:nvPr/>
        </p:nvSpPr>
        <p:spPr>
          <a:xfrm>
            <a:off x="983690" y="5520426"/>
            <a:ext cx="1540806" cy="523220"/>
          </a:xfrm>
          <a:prstGeom prst="rect">
            <a:avLst/>
          </a:prstGeom>
          <a:noFill/>
        </p:spPr>
        <p:txBody>
          <a:bodyPr wrap="none" rtlCol="0">
            <a:spAutoFit/>
          </a:bodyPr>
          <a:lstStyle/>
          <a:p>
            <a:r>
              <a:rPr kumimoji="1" lang="en-US" altLang="ja-JP" sz="2800" dirty="0"/>
              <a:t>1</a:t>
            </a:r>
            <a:r>
              <a:rPr kumimoji="1" lang="ja-JP" altLang="en-US" sz="2800" dirty="0"/>
              <a:t>：伸ばし</a:t>
            </a:r>
            <a:endParaRPr kumimoji="1" lang="en-US" altLang="ja-JP" sz="2800" dirty="0"/>
          </a:p>
        </p:txBody>
      </p:sp>
      <p:sp>
        <p:nvSpPr>
          <p:cNvPr id="74" name="テキスト ボックス 73">
            <a:extLst>
              <a:ext uri="{FF2B5EF4-FFF2-40B4-BE49-F238E27FC236}">
                <a16:creationId xmlns:a16="http://schemas.microsoft.com/office/drawing/2014/main" id="{23CBEDB3-8689-4580-BF1A-FD1BC9130CAE}"/>
              </a:ext>
            </a:extLst>
          </p:cNvPr>
          <p:cNvSpPr txBox="1"/>
          <p:nvPr/>
        </p:nvSpPr>
        <p:spPr>
          <a:xfrm>
            <a:off x="7386914" y="2841987"/>
            <a:ext cx="1212191" cy="400110"/>
          </a:xfrm>
          <a:prstGeom prst="rect">
            <a:avLst/>
          </a:prstGeom>
          <a:noFill/>
        </p:spPr>
        <p:txBody>
          <a:bodyPr wrap="none" rtlCol="0">
            <a:spAutoFit/>
          </a:bodyPr>
          <a:lstStyle/>
          <a:p>
            <a:r>
              <a:rPr kumimoji="1" lang="en-US" altLang="ja-JP" sz="2000" dirty="0"/>
              <a:t>0</a:t>
            </a:r>
            <a:r>
              <a:rPr kumimoji="1" lang="ja-JP" altLang="en-US" sz="2000" dirty="0"/>
              <a:t>：胸の前</a:t>
            </a:r>
            <a:endParaRPr kumimoji="1" lang="en-US" altLang="ja-JP" sz="2000" dirty="0"/>
          </a:p>
        </p:txBody>
      </p:sp>
      <p:sp>
        <p:nvSpPr>
          <p:cNvPr id="75" name="テキスト ボックス 74">
            <a:extLst>
              <a:ext uri="{FF2B5EF4-FFF2-40B4-BE49-F238E27FC236}">
                <a16:creationId xmlns:a16="http://schemas.microsoft.com/office/drawing/2014/main" id="{061AB2AA-463C-45B3-8D75-71158380733B}"/>
              </a:ext>
            </a:extLst>
          </p:cNvPr>
          <p:cNvSpPr txBox="1"/>
          <p:nvPr/>
        </p:nvSpPr>
        <p:spPr>
          <a:xfrm>
            <a:off x="7389980" y="2333113"/>
            <a:ext cx="1212191" cy="400110"/>
          </a:xfrm>
          <a:prstGeom prst="rect">
            <a:avLst/>
          </a:prstGeom>
          <a:noFill/>
        </p:spPr>
        <p:txBody>
          <a:bodyPr wrap="none" rtlCol="0">
            <a:spAutoFit/>
          </a:bodyPr>
          <a:lstStyle/>
          <a:p>
            <a:r>
              <a:rPr kumimoji="1" lang="en-US" altLang="ja-JP" sz="2000" dirty="0"/>
              <a:t>1</a:t>
            </a:r>
            <a:r>
              <a:rPr kumimoji="1" lang="ja-JP" altLang="en-US" sz="2000" dirty="0"/>
              <a:t>：頭の前</a:t>
            </a:r>
            <a:endParaRPr kumimoji="1" lang="en-US" altLang="ja-JP" sz="2000" dirty="0"/>
          </a:p>
        </p:txBody>
      </p:sp>
      <p:sp>
        <p:nvSpPr>
          <p:cNvPr id="76" name="テキスト ボックス 75">
            <a:extLst>
              <a:ext uri="{FF2B5EF4-FFF2-40B4-BE49-F238E27FC236}">
                <a16:creationId xmlns:a16="http://schemas.microsoft.com/office/drawing/2014/main" id="{7C8776CC-D009-46B6-9DA7-FE766C7462CE}"/>
              </a:ext>
            </a:extLst>
          </p:cNvPr>
          <p:cNvSpPr txBox="1"/>
          <p:nvPr/>
        </p:nvSpPr>
        <p:spPr>
          <a:xfrm>
            <a:off x="9199228" y="817899"/>
            <a:ext cx="955711" cy="400110"/>
          </a:xfrm>
          <a:prstGeom prst="rect">
            <a:avLst/>
          </a:prstGeom>
          <a:noFill/>
        </p:spPr>
        <p:txBody>
          <a:bodyPr wrap="none" rtlCol="0">
            <a:spAutoFit/>
          </a:bodyPr>
          <a:lstStyle/>
          <a:p>
            <a:r>
              <a:rPr kumimoji="1" lang="en-US" altLang="ja-JP" sz="2000" dirty="0"/>
              <a:t>1</a:t>
            </a:r>
            <a:r>
              <a:rPr kumimoji="1" lang="ja-JP" altLang="en-US" sz="2000" dirty="0"/>
              <a:t>：中央</a:t>
            </a:r>
            <a:endParaRPr kumimoji="1" lang="en-US" altLang="ja-JP" sz="2000" dirty="0"/>
          </a:p>
        </p:txBody>
      </p:sp>
      <p:sp>
        <p:nvSpPr>
          <p:cNvPr id="77" name="テキスト ボックス 76">
            <a:extLst>
              <a:ext uri="{FF2B5EF4-FFF2-40B4-BE49-F238E27FC236}">
                <a16:creationId xmlns:a16="http://schemas.microsoft.com/office/drawing/2014/main" id="{B3A32EC7-505B-4683-97B4-9CA4D8825ECC}"/>
              </a:ext>
            </a:extLst>
          </p:cNvPr>
          <p:cNvSpPr txBox="1"/>
          <p:nvPr/>
        </p:nvSpPr>
        <p:spPr>
          <a:xfrm>
            <a:off x="10441517" y="817899"/>
            <a:ext cx="955711" cy="400110"/>
          </a:xfrm>
          <a:prstGeom prst="rect">
            <a:avLst/>
          </a:prstGeom>
          <a:noFill/>
        </p:spPr>
        <p:txBody>
          <a:bodyPr wrap="none" rtlCol="0">
            <a:spAutoFit/>
          </a:bodyPr>
          <a:lstStyle/>
          <a:p>
            <a:r>
              <a:rPr kumimoji="1" lang="en-US" altLang="ja-JP" sz="2000" dirty="0"/>
              <a:t>0</a:t>
            </a:r>
            <a:r>
              <a:rPr kumimoji="1" lang="ja-JP" altLang="en-US" sz="2000" dirty="0"/>
              <a:t>：左側</a:t>
            </a:r>
            <a:endParaRPr kumimoji="1" lang="en-US" altLang="ja-JP" sz="2000" dirty="0"/>
          </a:p>
        </p:txBody>
      </p:sp>
      <p:sp>
        <p:nvSpPr>
          <p:cNvPr id="78" name="テキスト ボックス 77">
            <a:extLst>
              <a:ext uri="{FF2B5EF4-FFF2-40B4-BE49-F238E27FC236}">
                <a16:creationId xmlns:a16="http://schemas.microsoft.com/office/drawing/2014/main" id="{D8599051-0F8D-4C75-A018-3B4FFA6EF6F5}"/>
              </a:ext>
            </a:extLst>
          </p:cNvPr>
          <p:cNvSpPr txBox="1"/>
          <p:nvPr/>
        </p:nvSpPr>
        <p:spPr>
          <a:xfrm>
            <a:off x="8096349" y="817899"/>
            <a:ext cx="955711" cy="400110"/>
          </a:xfrm>
          <a:prstGeom prst="rect">
            <a:avLst/>
          </a:prstGeom>
          <a:noFill/>
        </p:spPr>
        <p:txBody>
          <a:bodyPr wrap="none" rtlCol="0">
            <a:spAutoFit/>
          </a:bodyPr>
          <a:lstStyle/>
          <a:p>
            <a:r>
              <a:rPr kumimoji="1" lang="en-US" altLang="ja-JP" sz="2000" dirty="0"/>
              <a:t>2</a:t>
            </a:r>
            <a:r>
              <a:rPr kumimoji="1" lang="ja-JP" altLang="en-US" sz="2000" dirty="0"/>
              <a:t>：右側</a:t>
            </a:r>
            <a:endParaRPr kumimoji="1" lang="en-US" altLang="ja-JP" sz="2000" dirty="0"/>
          </a:p>
        </p:txBody>
      </p:sp>
      <mc:AlternateContent xmlns:mc="http://schemas.openxmlformats.org/markup-compatibility/2006" xmlns:am3d="http://schemas.microsoft.com/office/drawing/2017/model3d">
        <mc:Choice Requires="am3d">
          <p:graphicFrame>
            <p:nvGraphicFramePr>
              <p:cNvPr id="79" name="コンテンツ プレースホルダー 3" descr="手 2">
                <a:extLst>
                  <a:ext uri="{FF2B5EF4-FFF2-40B4-BE49-F238E27FC236}">
                    <a16:creationId xmlns:a16="http://schemas.microsoft.com/office/drawing/2014/main" id="{F61468DA-40AD-45F7-9F6A-6BE739FADA5C}"/>
                  </a:ext>
                </a:extLst>
              </p:cNvPr>
              <p:cNvGraphicFramePr>
                <a:graphicFrameLocks noChangeAspect="1"/>
              </p:cNvGraphicFramePr>
              <p:nvPr>
                <p:extLst>
                  <p:ext uri="{D42A27DB-BD31-4B8C-83A1-F6EECF244321}">
                    <p14:modId xmlns:p14="http://schemas.microsoft.com/office/powerpoint/2010/main" val="2442126237"/>
                  </p:ext>
                </p:extLst>
              </p:nvPr>
            </p:nvGraphicFramePr>
            <p:xfrm>
              <a:off x="5053507" y="4613171"/>
              <a:ext cx="1058895" cy="2092214"/>
            </p:xfrm>
            <a:graphic>
              <a:graphicData uri="http://schemas.microsoft.com/office/drawing/2017/model3d">
                <am3d:model3d r:embed="rId3">
                  <am3d:spPr>
                    <a:xfrm>
                      <a:off x="0" y="0"/>
                      <a:ext cx="1058895" cy="209221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10"/>
                  </am3d:raster>
                  <am3d:objViewport viewportSz="2337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9" name="コンテンツ プレースホルダー 3" descr="手 2">
                <a:extLst>
                  <a:ext uri="{FF2B5EF4-FFF2-40B4-BE49-F238E27FC236}">
                    <a16:creationId xmlns:a16="http://schemas.microsoft.com/office/drawing/2014/main" id="{F61468DA-40AD-45F7-9F6A-6BE739FADA5C}"/>
                  </a:ext>
                </a:extLst>
              </p:cNvPr>
              <p:cNvPicPr>
                <a:picLocks noGrp="1" noRot="1" noChangeAspect="1" noMove="1" noResize="1" noEditPoints="1" noAdjustHandles="1" noChangeArrowheads="1" noChangeShapeType="1" noCrop="1"/>
              </p:cNvPicPr>
              <p:nvPr/>
            </p:nvPicPr>
            <p:blipFill>
              <a:blip r:embed="rId11"/>
              <a:stretch>
                <a:fillRect/>
              </a:stretch>
            </p:blipFill>
            <p:spPr>
              <a:xfrm>
                <a:off x="5053507" y="4613171"/>
                <a:ext cx="1058895" cy="209221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0" name="コンテンツ プレースホルダー 3" descr="手 2">
                <a:extLst>
                  <a:ext uri="{FF2B5EF4-FFF2-40B4-BE49-F238E27FC236}">
                    <a16:creationId xmlns:a16="http://schemas.microsoft.com/office/drawing/2014/main" id="{AE1856EA-B40A-4D82-A808-FA32ED7781ED}"/>
                  </a:ext>
                </a:extLst>
              </p:cNvPr>
              <p:cNvGraphicFramePr>
                <a:graphicFrameLocks noChangeAspect="1"/>
              </p:cNvGraphicFramePr>
              <p:nvPr>
                <p:extLst>
                  <p:ext uri="{D42A27DB-BD31-4B8C-83A1-F6EECF244321}">
                    <p14:modId xmlns:p14="http://schemas.microsoft.com/office/powerpoint/2010/main" val="4111588014"/>
                  </p:ext>
                </p:extLst>
              </p:nvPr>
            </p:nvGraphicFramePr>
            <p:xfrm rot="16200000">
              <a:off x="9309561" y="5105457"/>
              <a:ext cx="1196876" cy="731424"/>
            </p:xfrm>
            <a:graphic>
              <a:graphicData uri="http://schemas.microsoft.com/office/drawing/2017/model3d">
                <am3d:model3d r:embed="rId3">
                  <am3d:spPr>
                    <a:xfrm rot="16200000">
                      <a:off x="0" y="0"/>
                      <a:ext cx="1196876" cy="73142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5379387" ay="255915" az="5124183"/>
                    <am3d:postTrans dx="0" dy="0" dz="0"/>
                  </am3d:trans>
                  <am3d:raster rName="Office3DRenderer" rVer="16.0.8326">
                    <am3d:blip r:embed="rId12"/>
                  </am3d:raster>
                  <am3d:objViewport viewportSz="2044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0" name="コンテンツ プレースホルダー 3" descr="手 2">
                <a:extLst>
                  <a:ext uri="{FF2B5EF4-FFF2-40B4-BE49-F238E27FC236}">
                    <a16:creationId xmlns:a16="http://schemas.microsoft.com/office/drawing/2014/main" id="{AE1856EA-B40A-4D82-A808-FA32ED7781ED}"/>
                  </a:ext>
                </a:extLst>
              </p:cNvPr>
              <p:cNvPicPr>
                <a:picLocks noGrp="1" noRot="1" noChangeAspect="1" noMove="1" noResize="1" noEditPoints="1" noAdjustHandles="1" noChangeArrowheads="1" noChangeShapeType="1" noCrop="1"/>
              </p:cNvPicPr>
              <p:nvPr/>
            </p:nvPicPr>
            <p:blipFill>
              <a:blip r:embed="rId13"/>
              <a:stretch>
                <a:fillRect/>
              </a:stretch>
            </p:blipFill>
            <p:spPr>
              <a:xfrm rot="16200000">
                <a:off x="9309561" y="5105457"/>
                <a:ext cx="1196876" cy="731424"/>
              </a:xfrm>
              <a:prstGeom prst="rect">
                <a:avLst/>
              </a:prstGeom>
            </p:spPr>
          </p:pic>
        </mc:Fallback>
      </mc:AlternateContent>
      <p:sp>
        <p:nvSpPr>
          <p:cNvPr id="82" name="矢印: 右 81">
            <a:extLst>
              <a:ext uri="{FF2B5EF4-FFF2-40B4-BE49-F238E27FC236}">
                <a16:creationId xmlns:a16="http://schemas.microsoft.com/office/drawing/2014/main" id="{A8F928EC-D0E8-4B18-BCEA-BEC6506C5E5A}"/>
              </a:ext>
            </a:extLst>
          </p:cNvPr>
          <p:cNvSpPr/>
          <p:nvPr/>
        </p:nvSpPr>
        <p:spPr>
          <a:xfrm rot="1413934">
            <a:off x="6004588" y="5203903"/>
            <a:ext cx="908100"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a16="http://schemas.microsoft.com/office/drawing/2014/main" id="{3FF1674C-6693-4BFB-B509-CB51856B8F82}"/>
              </a:ext>
            </a:extLst>
          </p:cNvPr>
          <p:cNvSpPr/>
          <p:nvPr/>
        </p:nvSpPr>
        <p:spPr>
          <a:xfrm rot="20246541" flipH="1">
            <a:off x="3981442" y="5213166"/>
            <a:ext cx="987981"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6CAD07BF-DC10-4AAE-8D01-4BDEAD8AFB52}"/>
              </a:ext>
            </a:extLst>
          </p:cNvPr>
          <p:cNvSpPr txBox="1"/>
          <p:nvPr/>
        </p:nvSpPr>
        <p:spPr>
          <a:xfrm>
            <a:off x="3573847" y="5745491"/>
            <a:ext cx="1417376" cy="461665"/>
          </a:xfrm>
          <a:prstGeom prst="rect">
            <a:avLst/>
          </a:prstGeom>
          <a:noFill/>
        </p:spPr>
        <p:txBody>
          <a:bodyPr wrap="none" rtlCol="0">
            <a:spAutoFit/>
          </a:bodyPr>
          <a:lstStyle/>
          <a:p>
            <a:r>
              <a:rPr kumimoji="1" lang="en-US" altLang="ja-JP" sz="2400" dirty="0"/>
              <a:t>0</a:t>
            </a:r>
            <a:r>
              <a:rPr kumimoji="1" lang="ja-JP" altLang="en-US" sz="2400" dirty="0"/>
              <a:t>：左傾斜</a:t>
            </a:r>
            <a:endParaRPr kumimoji="1" lang="en-US" altLang="ja-JP" sz="2400" dirty="0"/>
          </a:p>
        </p:txBody>
      </p:sp>
      <p:sp>
        <p:nvSpPr>
          <p:cNvPr id="85" name="テキスト ボックス 84">
            <a:extLst>
              <a:ext uri="{FF2B5EF4-FFF2-40B4-BE49-F238E27FC236}">
                <a16:creationId xmlns:a16="http://schemas.microsoft.com/office/drawing/2014/main" id="{5076F42E-B72A-47D0-8437-372070390118}"/>
              </a:ext>
            </a:extLst>
          </p:cNvPr>
          <p:cNvSpPr txBox="1"/>
          <p:nvPr/>
        </p:nvSpPr>
        <p:spPr>
          <a:xfrm>
            <a:off x="4619031" y="4363245"/>
            <a:ext cx="1622560" cy="461665"/>
          </a:xfrm>
          <a:prstGeom prst="rect">
            <a:avLst/>
          </a:prstGeom>
          <a:noFill/>
        </p:spPr>
        <p:txBody>
          <a:bodyPr wrap="none" rtlCol="0">
            <a:spAutoFit/>
          </a:bodyPr>
          <a:lstStyle/>
          <a:p>
            <a:r>
              <a:rPr kumimoji="1" lang="en-US" altLang="ja-JP" sz="2400" dirty="0"/>
              <a:t>1</a:t>
            </a:r>
            <a:r>
              <a:rPr kumimoji="1" lang="ja-JP" altLang="en-US" sz="2400" dirty="0"/>
              <a:t>：傾斜なし</a:t>
            </a:r>
            <a:endParaRPr kumimoji="1" lang="en-US" altLang="ja-JP" sz="2400" dirty="0"/>
          </a:p>
        </p:txBody>
      </p:sp>
      <p:sp>
        <p:nvSpPr>
          <p:cNvPr id="86" name="テキスト ボックス 85">
            <a:extLst>
              <a:ext uri="{FF2B5EF4-FFF2-40B4-BE49-F238E27FC236}">
                <a16:creationId xmlns:a16="http://schemas.microsoft.com/office/drawing/2014/main" id="{1B232782-9055-4A07-9105-3180A7F011F6}"/>
              </a:ext>
            </a:extLst>
          </p:cNvPr>
          <p:cNvSpPr txBox="1"/>
          <p:nvPr/>
        </p:nvSpPr>
        <p:spPr>
          <a:xfrm>
            <a:off x="6226141" y="5744701"/>
            <a:ext cx="1417376" cy="461665"/>
          </a:xfrm>
          <a:prstGeom prst="rect">
            <a:avLst/>
          </a:prstGeom>
          <a:noFill/>
        </p:spPr>
        <p:txBody>
          <a:bodyPr wrap="none" rtlCol="0">
            <a:spAutoFit/>
          </a:bodyPr>
          <a:lstStyle/>
          <a:p>
            <a:r>
              <a:rPr kumimoji="1" lang="en-US" altLang="ja-JP" sz="2400" dirty="0"/>
              <a:t>2</a:t>
            </a:r>
            <a:r>
              <a:rPr kumimoji="1" lang="ja-JP" altLang="en-US" sz="2400" dirty="0"/>
              <a:t>：右傾斜</a:t>
            </a:r>
            <a:endParaRPr kumimoji="1" lang="en-US" altLang="ja-JP" sz="2400" dirty="0"/>
          </a:p>
        </p:txBody>
      </p:sp>
      <p:sp>
        <p:nvSpPr>
          <p:cNvPr id="87" name="矢印: 右カーブ 86">
            <a:extLst>
              <a:ext uri="{FF2B5EF4-FFF2-40B4-BE49-F238E27FC236}">
                <a16:creationId xmlns:a16="http://schemas.microsoft.com/office/drawing/2014/main" id="{0B265959-4021-455F-91CA-4EC2B192D06A}"/>
              </a:ext>
            </a:extLst>
          </p:cNvPr>
          <p:cNvSpPr/>
          <p:nvPr/>
        </p:nvSpPr>
        <p:spPr>
          <a:xfrm>
            <a:off x="8930419" y="4910229"/>
            <a:ext cx="630258"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矢印: 右カーブ 87">
            <a:extLst>
              <a:ext uri="{FF2B5EF4-FFF2-40B4-BE49-F238E27FC236}">
                <a16:creationId xmlns:a16="http://schemas.microsoft.com/office/drawing/2014/main" id="{7AA7E1EF-8198-4491-B10E-AC9AB5D125B2}"/>
              </a:ext>
            </a:extLst>
          </p:cNvPr>
          <p:cNvSpPr/>
          <p:nvPr/>
        </p:nvSpPr>
        <p:spPr>
          <a:xfrm flipH="1">
            <a:off x="10146405" y="4910229"/>
            <a:ext cx="630257"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テキスト ボックス 88">
            <a:extLst>
              <a:ext uri="{FF2B5EF4-FFF2-40B4-BE49-F238E27FC236}">
                <a16:creationId xmlns:a16="http://schemas.microsoft.com/office/drawing/2014/main" id="{0ECA3705-174E-470B-BD40-6CE4663C558C}"/>
              </a:ext>
            </a:extLst>
          </p:cNvPr>
          <p:cNvSpPr txBox="1"/>
          <p:nvPr/>
        </p:nvSpPr>
        <p:spPr>
          <a:xfrm>
            <a:off x="9154192" y="4424839"/>
            <a:ext cx="1109599" cy="461665"/>
          </a:xfrm>
          <a:prstGeom prst="rect">
            <a:avLst/>
          </a:prstGeom>
          <a:noFill/>
        </p:spPr>
        <p:txBody>
          <a:bodyPr wrap="none" rtlCol="0">
            <a:spAutoFit/>
          </a:bodyPr>
          <a:lstStyle/>
          <a:p>
            <a:r>
              <a:rPr kumimoji="1" lang="en-US" altLang="ja-JP" sz="2400" dirty="0"/>
              <a:t>0</a:t>
            </a:r>
            <a:r>
              <a:rPr kumimoji="1" lang="ja-JP" altLang="en-US" sz="2400" dirty="0"/>
              <a:t>：正面</a:t>
            </a:r>
            <a:endParaRPr kumimoji="1" lang="en-US" altLang="ja-JP" sz="2400" dirty="0"/>
          </a:p>
        </p:txBody>
      </p:sp>
      <p:sp>
        <p:nvSpPr>
          <p:cNvPr id="90" name="テキスト ボックス 89">
            <a:extLst>
              <a:ext uri="{FF2B5EF4-FFF2-40B4-BE49-F238E27FC236}">
                <a16:creationId xmlns:a16="http://schemas.microsoft.com/office/drawing/2014/main" id="{CAB42E1E-6693-4DDF-A6CE-47DE3D871137}"/>
              </a:ext>
            </a:extLst>
          </p:cNvPr>
          <p:cNvSpPr txBox="1"/>
          <p:nvPr/>
        </p:nvSpPr>
        <p:spPr>
          <a:xfrm>
            <a:off x="7617520" y="5152709"/>
            <a:ext cx="1369286" cy="461665"/>
          </a:xfrm>
          <a:prstGeom prst="rect">
            <a:avLst/>
          </a:prstGeom>
          <a:noFill/>
        </p:spPr>
        <p:txBody>
          <a:bodyPr wrap="none" rtlCol="0">
            <a:spAutoFit/>
          </a:bodyPr>
          <a:lstStyle/>
          <a:p>
            <a:r>
              <a:rPr kumimoji="1" lang="en-US" altLang="ja-JP" sz="2400" dirty="0"/>
              <a:t>1</a:t>
            </a:r>
            <a:r>
              <a:rPr kumimoji="1" lang="ja-JP" altLang="en-US" sz="2400" dirty="0"/>
              <a:t>：内向き</a:t>
            </a:r>
            <a:endParaRPr kumimoji="1" lang="en-US" altLang="ja-JP" sz="2400" dirty="0"/>
          </a:p>
        </p:txBody>
      </p:sp>
      <p:sp>
        <p:nvSpPr>
          <p:cNvPr id="91" name="テキスト ボックス 90">
            <a:extLst>
              <a:ext uri="{FF2B5EF4-FFF2-40B4-BE49-F238E27FC236}">
                <a16:creationId xmlns:a16="http://schemas.microsoft.com/office/drawing/2014/main" id="{B90A78BC-BF99-4BE3-A361-433182015712}"/>
              </a:ext>
            </a:extLst>
          </p:cNvPr>
          <p:cNvSpPr txBox="1"/>
          <p:nvPr/>
        </p:nvSpPr>
        <p:spPr>
          <a:xfrm>
            <a:off x="9247585" y="6161345"/>
            <a:ext cx="1109599" cy="461665"/>
          </a:xfrm>
          <a:prstGeom prst="rect">
            <a:avLst/>
          </a:prstGeom>
          <a:noFill/>
        </p:spPr>
        <p:txBody>
          <a:bodyPr wrap="none" rtlCol="0">
            <a:spAutoFit/>
          </a:bodyPr>
          <a:lstStyle/>
          <a:p>
            <a:r>
              <a:rPr kumimoji="1" lang="en-US" altLang="ja-JP" sz="2400" dirty="0"/>
              <a:t>2</a:t>
            </a:r>
            <a:r>
              <a:rPr kumimoji="1" lang="ja-JP" altLang="en-US" sz="2400" dirty="0"/>
              <a:t>：背面</a:t>
            </a:r>
            <a:endParaRPr kumimoji="1" lang="en-US" altLang="ja-JP" sz="2400" dirty="0"/>
          </a:p>
        </p:txBody>
      </p:sp>
      <p:sp>
        <p:nvSpPr>
          <p:cNvPr id="92" name="テキスト ボックス 91">
            <a:extLst>
              <a:ext uri="{FF2B5EF4-FFF2-40B4-BE49-F238E27FC236}">
                <a16:creationId xmlns:a16="http://schemas.microsoft.com/office/drawing/2014/main" id="{90FDA496-87C7-497B-83D5-FDFC83545484}"/>
              </a:ext>
            </a:extLst>
          </p:cNvPr>
          <p:cNvSpPr txBox="1"/>
          <p:nvPr/>
        </p:nvSpPr>
        <p:spPr>
          <a:xfrm>
            <a:off x="10780143" y="5189801"/>
            <a:ext cx="1369286" cy="461665"/>
          </a:xfrm>
          <a:prstGeom prst="rect">
            <a:avLst/>
          </a:prstGeom>
          <a:noFill/>
        </p:spPr>
        <p:txBody>
          <a:bodyPr wrap="none" rtlCol="0">
            <a:spAutoFit/>
          </a:bodyPr>
          <a:lstStyle/>
          <a:p>
            <a:r>
              <a:rPr kumimoji="1" lang="en-US" altLang="ja-JP" sz="2400" dirty="0"/>
              <a:t>3</a:t>
            </a:r>
            <a:r>
              <a:rPr kumimoji="1" lang="ja-JP" altLang="en-US" sz="2400" dirty="0"/>
              <a:t>：外向き</a:t>
            </a:r>
            <a:endParaRPr kumimoji="1" lang="en-US" altLang="ja-JP" sz="2400" dirty="0"/>
          </a:p>
        </p:txBody>
      </p:sp>
      <p:cxnSp>
        <p:nvCxnSpPr>
          <p:cNvPr id="97" name="コネクタ: カギ線 96">
            <a:extLst>
              <a:ext uri="{FF2B5EF4-FFF2-40B4-BE49-F238E27FC236}">
                <a16:creationId xmlns:a16="http://schemas.microsoft.com/office/drawing/2014/main" id="{510C8582-30CB-4E62-902B-5091729F44ED}"/>
              </a:ext>
            </a:extLst>
          </p:cNvPr>
          <p:cNvCxnSpPr>
            <a:cxnSpLocks/>
            <a:stCxn id="85" idx="3"/>
          </p:cNvCxnSpPr>
          <p:nvPr/>
        </p:nvCxnSpPr>
        <p:spPr>
          <a:xfrm flipV="1">
            <a:off x="6241591" y="3597448"/>
            <a:ext cx="1020013" cy="996630"/>
          </a:xfrm>
          <a:prstGeom prst="bentConnector3">
            <a:avLst>
              <a:gd name="adj1" fmla="val 10072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5" name="コネクタ: カギ線 104">
            <a:extLst>
              <a:ext uri="{FF2B5EF4-FFF2-40B4-BE49-F238E27FC236}">
                <a16:creationId xmlns:a16="http://schemas.microsoft.com/office/drawing/2014/main" id="{9F1A5E9D-ED16-4D5B-ADB1-40BFB81DCB3C}"/>
              </a:ext>
            </a:extLst>
          </p:cNvPr>
          <p:cNvCxnSpPr>
            <a:cxnSpLocks/>
          </p:cNvCxnSpPr>
          <p:nvPr/>
        </p:nvCxnSpPr>
        <p:spPr>
          <a:xfrm rot="16200000" flipV="1">
            <a:off x="6175703" y="3628550"/>
            <a:ext cx="1552146" cy="1526867"/>
          </a:xfrm>
          <a:prstGeom prst="bentConnector3">
            <a:avLst>
              <a:gd name="adj1" fmla="val 5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6" name="テキスト ボックス 115">
            <a:extLst>
              <a:ext uri="{FF2B5EF4-FFF2-40B4-BE49-F238E27FC236}">
                <a16:creationId xmlns:a16="http://schemas.microsoft.com/office/drawing/2014/main" id="{278250C6-E32E-412E-916F-172D674903C4}"/>
              </a:ext>
            </a:extLst>
          </p:cNvPr>
          <p:cNvSpPr txBox="1"/>
          <p:nvPr/>
        </p:nvSpPr>
        <p:spPr>
          <a:xfrm>
            <a:off x="2107621" y="1357671"/>
            <a:ext cx="4780476" cy="830997"/>
          </a:xfrm>
          <a:prstGeom prst="rect">
            <a:avLst/>
          </a:prstGeom>
          <a:noFill/>
        </p:spPr>
        <p:txBody>
          <a:bodyPr wrap="none" rtlCol="0">
            <a:spAutoFit/>
          </a:bodyPr>
          <a:lstStyle/>
          <a:p>
            <a:pPr algn="ctr"/>
            <a:r>
              <a:rPr kumimoji="1" lang="ja-JP" altLang="en-US" sz="2400" dirty="0"/>
              <a:t>手の位置、角度、指の曲げ伸ばしを</a:t>
            </a:r>
            <a:endParaRPr kumimoji="1" lang="en-US" altLang="ja-JP" sz="2400" dirty="0"/>
          </a:p>
          <a:p>
            <a:pPr algn="ctr"/>
            <a:r>
              <a:rPr kumimoji="1" lang="ja-JP" altLang="en-US" sz="2400" dirty="0"/>
              <a:t>九桁の整数で表現</a:t>
            </a:r>
            <a:endParaRPr kumimoji="1" lang="en-US" altLang="ja-JP" sz="2400" dirty="0"/>
          </a:p>
        </p:txBody>
      </p:sp>
    </p:spTree>
    <p:extLst>
      <p:ext uri="{BB962C8B-B14F-4D97-AF65-F5344CB8AC3E}">
        <p14:creationId xmlns:p14="http://schemas.microsoft.com/office/powerpoint/2010/main" val="289861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2" grpId="0"/>
      <p:bldP spid="73" grpId="0"/>
      <p:bldP spid="74" grpId="0"/>
      <p:bldP spid="75" grpId="0"/>
      <p:bldP spid="76" grpId="0"/>
      <p:bldP spid="77" grpId="0"/>
      <p:bldP spid="78" grpId="0"/>
      <p:bldP spid="82" grpId="0" animBg="1"/>
      <p:bldP spid="83" grpId="0" animBg="1"/>
      <p:bldP spid="84" grpId="0"/>
      <p:bldP spid="85" grpId="0"/>
      <p:bldP spid="86" grpId="0"/>
      <p:bldP spid="87" grpId="0" animBg="1"/>
      <p:bldP spid="88" grpId="0" animBg="1"/>
      <p:bldP spid="89" grpId="0"/>
      <p:bldP spid="90" grpId="0"/>
      <p:bldP spid="91" grpId="0"/>
      <p:bldP spid="92" grpId="0"/>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イオン</Template>
  <TotalTime>1715</TotalTime>
  <Words>1354</Words>
  <Application>Microsoft Office PowerPoint</Application>
  <PresentationFormat>ワイド画面</PresentationFormat>
  <Paragraphs>179</Paragraphs>
  <Slides>14</Slides>
  <Notes>13</Notes>
  <HiddenSlides>0</HiddenSlides>
  <MMClips>2</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14</vt:i4>
      </vt:variant>
    </vt:vector>
  </HeadingPairs>
  <TitlesOfParts>
    <vt:vector size="21" baseType="lpstr">
      <vt:lpstr>ＭＳ Ｐゴシック</vt:lpstr>
      <vt:lpstr>游ゴシック</vt:lpstr>
      <vt:lpstr>Arial</vt:lpstr>
      <vt:lpstr>Calibri</vt:lpstr>
      <vt:lpstr>Century</vt:lpstr>
      <vt:lpstr>Wingdings</vt:lpstr>
      <vt:lpstr>Blank</vt:lpstr>
      <vt:lpstr>ハンドトラッキング機能搭載HMDを　用いた手話学習支援ツールの検討</vt:lpstr>
      <vt:lpstr>本研究の背景</vt:lpstr>
      <vt:lpstr>本研究の背景</vt:lpstr>
      <vt:lpstr>本研究の目的</vt:lpstr>
      <vt:lpstr>日本手話</vt:lpstr>
      <vt:lpstr>ハンドトラッキング</vt:lpstr>
      <vt:lpstr>学習モードの流れ</vt:lpstr>
      <vt:lpstr>動作の様子</vt:lpstr>
      <vt:lpstr>手形状の識別手法</vt:lpstr>
      <vt:lpstr>課題</vt:lpstr>
      <vt:lpstr>今後の方針</vt:lpstr>
      <vt:lpstr>補足資料</vt:lpstr>
      <vt:lpstr>補足資料</vt:lpstr>
      <vt:lpstr>補足資料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ハンドトラッキング機能搭載HMDを用いた手話学習支援ツールの検討</dc:title>
  <dc:creator>赤葉　亮太</dc:creator>
  <cp:lastModifiedBy>赤葉　亮太</cp:lastModifiedBy>
  <cp:revision>444</cp:revision>
  <dcterms:created xsi:type="dcterms:W3CDTF">2020-11-07T03:20:35Z</dcterms:created>
  <dcterms:modified xsi:type="dcterms:W3CDTF">2020-11-13T09:19:07Z</dcterms:modified>
</cp:coreProperties>
</file>